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2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BAA6-2A01-4BC0-944E-3780903EAF10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97EE-AB95-4AF1-A3D3-4717A48FD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27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BAA6-2A01-4BC0-944E-3780903EAF10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97EE-AB95-4AF1-A3D3-4717A48FD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17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BAA6-2A01-4BC0-944E-3780903EAF10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97EE-AB95-4AF1-A3D3-4717A48FD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56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BAA6-2A01-4BC0-944E-3780903EAF10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97EE-AB95-4AF1-A3D3-4717A48FD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12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BAA6-2A01-4BC0-944E-3780903EAF10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97EE-AB95-4AF1-A3D3-4717A48FD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41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BAA6-2A01-4BC0-944E-3780903EAF10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97EE-AB95-4AF1-A3D3-4717A48FD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28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BAA6-2A01-4BC0-944E-3780903EAF10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97EE-AB95-4AF1-A3D3-4717A48FD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15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BAA6-2A01-4BC0-944E-3780903EAF10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97EE-AB95-4AF1-A3D3-4717A48FD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94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BAA6-2A01-4BC0-944E-3780903EAF10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97EE-AB95-4AF1-A3D3-4717A48FD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7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BAA6-2A01-4BC0-944E-3780903EAF10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97EE-AB95-4AF1-A3D3-4717A48FD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56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BAA6-2A01-4BC0-944E-3780903EAF10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97EE-AB95-4AF1-A3D3-4717A48FD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8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FBAA6-2A01-4BC0-944E-3780903EAF10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997EE-AB95-4AF1-A3D3-4717A48FD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50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6.png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19.png"/><Relationship Id="rId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5" Type="http://schemas.openxmlformats.org/officeDocument/2006/relationships/image" Target="../media/image22.png"/><Relationship Id="rId4" Type="http://schemas.microsoft.com/office/2007/relationships/hdphoto" Target="../media/hdphoto1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6" b="10264"/>
          <a:stretch/>
        </p:blipFill>
        <p:spPr>
          <a:xfrm rot="16200000">
            <a:off x="1148426" y="-1137570"/>
            <a:ext cx="6858003" cy="9133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358" y="404664"/>
            <a:ext cx="8856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aramond" panose="02020404030301010803" pitchFamily="18" charset="0"/>
              </a:rPr>
              <a:t>Какие роботы населяют среду Пиктомир?</a:t>
            </a:r>
            <a:endParaRPr lang="ru-RU" sz="5400" b="1" dirty="0">
              <a:solidFill>
                <a:schemeClr val="bg1">
                  <a:lumMod val="9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aramond" panose="020204040303010108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r="66656"/>
          <a:stretch/>
        </p:blipFill>
        <p:spPr bwMode="auto">
          <a:xfrm>
            <a:off x="4139952" y="2375014"/>
            <a:ext cx="1944216" cy="43200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5" t="-181" r="6443" b="47631"/>
          <a:stretch/>
        </p:blipFill>
        <p:spPr bwMode="auto">
          <a:xfrm>
            <a:off x="6516216" y="2996952"/>
            <a:ext cx="2127309" cy="24840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Равнобедренный треугольник 1"/>
          <p:cNvSpPr/>
          <p:nvPr/>
        </p:nvSpPr>
        <p:spPr>
          <a:xfrm>
            <a:off x="323528" y="5733256"/>
            <a:ext cx="1008112" cy="961854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05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6" b="10264"/>
          <a:stretch/>
        </p:blipFill>
        <p:spPr>
          <a:xfrm rot="16200000">
            <a:off x="1148426" y="-1137570"/>
            <a:ext cx="6858003" cy="9133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611" y="764704"/>
            <a:ext cx="88387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aramond" panose="02020404030301010803" pitchFamily="18" charset="0"/>
              </a:rPr>
              <a:t>Каким образом можно сделать данную программу короче?</a:t>
            </a:r>
            <a:endParaRPr lang="ru-RU" sz="5400" b="1" dirty="0">
              <a:solidFill>
                <a:schemeClr val="bg1">
                  <a:lumMod val="9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aramond" panose="02020404030301010803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4"/>
            <a:ext cx="3168352" cy="159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54" b="13140"/>
          <a:stretch/>
        </p:blipFill>
        <p:spPr bwMode="auto">
          <a:xfrm>
            <a:off x="5220073" y="3946289"/>
            <a:ext cx="2887608" cy="6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Равнобедренный треугольник 5"/>
          <p:cNvSpPr/>
          <p:nvPr/>
        </p:nvSpPr>
        <p:spPr>
          <a:xfrm>
            <a:off x="323528" y="5733256"/>
            <a:ext cx="1008112" cy="96185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95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6" b="10264"/>
          <a:stretch/>
        </p:blipFill>
        <p:spPr>
          <a:xfrm rot="16200000">
            <a:off x="1148426" y="-1137570"/>
            <a:ext cx="6858003" cy="9133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611" y="764704"/>
            <a:ext cx="88387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aramond" panose="02020404030301010803" pitchFamily="18" charset="0"/>
              </a:rPr>
              <a:t>У какого робота есть брат-близнец на Земле?</a:t>
            </a:r>
            <a:endParaRPr lang="ru-RU" sz="5400" b="1" dirty="0">
              <a:solidFill>
                <a:schemeClr val="bg1">
                  <a:lumMod val="9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aramond" panose="020204040303010108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78"/>
          <a:stretch/>
        </p:blipFill>
        <p:spPr>
          <a:xfrm>
            <a:off x="2539380" y="2580826"/>
            <a:ext cx="4896544" cy="3536323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23528" y="5661248"/>
            <a:ext cx="1008112" cy="9618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83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6" b="10264"/>
          <a:stretch/>
        </p:blipFill>
        <p:spPr>
          <a:xfrm rot="16200000">
            <a:off x="1148426" y="-1137570"/>
            <a:ext cx="6858003" cy="9133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747" y="764704"/>
            <a:ext cx="88387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aramond" panose="02020404030301010803" pitchFamily="18" charset="0"/>
              </a:rPr>
              <a:t>Расшифруй содержание подпрограммы А</a:t>
            </a:r>
            <a:endParaRPr lang="ru-RU" sz="5400" b="1" dirty="0">
              <a:solidFill>
                <a:schemeClr val="bg1">
                  <a:lumMod val="9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aramond" panose="02020404030301010803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00" b="1"/>
          <a:stretch/>
        </p:blipFill>
        <p:spPr bwMode="auto">
          <a:xfrm>
            <a:off x="2555776" y="2924944"/>
            <a:ext cx="4389766" cy="75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499" y="4115792"/>
            <a:ext cx="2880320" cy="76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113"/>
          <a:stretch/>
        </p:blipFill>
        <p:spPr bwMode="auto">
          <a:xfrm>
            <a:off x="3319131" y="5229200"/>
            <a:ext cx="13290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5733256"/>
            <a:ext cx="1008112" cy="9618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16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6" b="10264"/>
          <a:stretch/>
        </p:blipFill>
        <p:spPr>
          <a:xfrm rot="16200000">
            <a:off x="1148426" y="-1137570"/>
            <a:ext cx="6858003" cy="9133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282" y="260648"/>
            <a:ext cx="88387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aramond" panose="02020404030301010803" pitchFamily="18" charset="0"/>
              </a:rPr>
              <a:t>Исправь ошибку в расшифрованной программе</a:t>
            </a:r>
            <a:endParaRPr lang="ru-RU" sz="5400" b="1" dirty="0">
              <a:solidFill>
                <a:schemeClr val="bg1">
                  <a:lumMod val="9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aramond" panose="02020404030301010803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46" y="2845971"/>
            <a:ext cx="2169393" cy="70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578"/>
          <a:stretch/>
        </p:blipFill>
        <p:spPr bwMode="auto">
          <a:xfrm>
            <a:off x="1056153" y="4005064"/>
            <a:ext cx="2728411" cy="157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842" y="4151799"/>
            <a:ext cx="2160240" cy="140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06" r="38060" b="50000"/>
          <a:stretch/>
        </p:blipFill>
        <p:spPr bwMode="auto">
          <a:xfrm>
            <a:off x="6732240" y="4151799"/>
            <a:ext cx="594804" cy="70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3528" y="5733256"/>
            <a:ext cx="1008112" cy="9618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05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6" b="10264"/>
          <a:stretch/>
        </p:blipFill>
        <p:spPr>
          <a:xfrm rot="16200000">
            <a:off x="1148426" y="-1137570"/>
            <a:ext cx="6858003" cy="9133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747" y="764704"/>
            <a:ext cx="56263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aramond" panose="02020404030301010803" pitchFamily="18" charset="0"/>
              </a:rPr>
              <a:t>Для чего в Пиктомире используется копилка?</a:t>
            </a:r>
            <a:endParaRPr lang="ru-RU" sz="6000" b="1" dirty="0">
              <a:solidFill>
                <a:schemeClr val="bg1">
                  <a:lumMod val="9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aramond" panose="02020404030301010803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81844"/>
            <a:ext cx="1872208" cy="564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Равнобедренный треугольник 5"/>
          <p:cNvSpPr/>
          <p:nvPr/>
        </p:nvSpPr>
        <p:spPr>
          <a:xfrm>
            <a:off x="323528" y="5733256"/>
            <a:ext cx="1008112" cy="961854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2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6" b="10264"/>
          <a:stretch/>
        </p:blipFill>
        <p:spPr>
          <a:xfrm rot="16200000">
            <a:off x="1148426" y="-1137570"/>
            <a:ext cx="6858003" cy="9133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358" y="2204864"/>
            <a:ext cx="8856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aramond" panose="02020404030301010803" pitchFamily="18" charset="0"/>
              </a:rPr>
              <a:t>Что обозначают в среде Пиктомир буквами ?</a:t>
            </a:r>
            <a:endParaRPr lang="ru-RU" sz="5400" b="1" dirty="0">
              <a:solidFill>
                <a:schemeClr val="bg1">
                  <a:lumMod val="9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aramond" panose="02020404030301010803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364" b="50000"/>
          <a:stretch/>
        </p:blipFill>
        <p:spPr bwMode="auto">
          <a:xfrm>
            <a:off x="3590562" y="4149080"/>
            <a:ext cx="2058576" cy="73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5733256"/>
            <a:ext cx="1008112" cy="9618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0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6" b="10264"/>
          <a:stretch/>
        </p:blipFill>
        <p:spPr>
          <a:xfrm rot="16200000">
            <a:off x="1148426" y="-1137570"/>
            <a:ext cx="6858003" cy="9133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935" y="116632"/>
            <a:ext cx="88569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aramond" panose="02020404030301010803" pitchFamily="18" charset="0"/>
              </a:rPr>
              <a:t>Какой робот понимает </a:t>
            </a:r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aramond" panose="02020404030301010803" pitchFamily="18" charset="0"/>
              </a:rPr>
              <a:t>и </a:t>
            </a:r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aramond" panose="02020404030301010803" pitchFamily="18" charset="0"/>
              </a:rPr>
              <a:t>умеет выполнять данную программу?</a:t>
            </a:r>
            <a:endParaRPr lang="ru-RU" sz="5400" b="1" dirty="0">
              <a:solidFill>
                <a:schemeClr val="bg1">
                  <a:lumMod val="9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aramond" panose="02020404030301010803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2" t="2536" r="6114" b="2380"/>
          <a:stretch/>
        </p:blipFill>
        <p:spPr bwMode="auto">
          <a:xfrm>
            <a:off x="2915816" y="3140968"/>
            <a:ext cx="2698811" cy="265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365795"/>
            <a:ext cx="2877410" cy="2401243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23528" y="5661248"/>
            <a:ext cx="1008112" cy="96185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01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6" b="10264"/>
          <a:stretch/>
        </p:blipFill>
        <p:spPr>
          <a:xfrm rot="16200000">
            <a:off x="1148426" y="-1137570"/>
            <a:ext cx="6858003" cy="9133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751" y="164164"/>
            <a:ext cx="63904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aramond" panose="02020404030301010803" pitchFamily="18" charset="0"/>
              </a:rPr>
              <a:t>Для какого робота-исполнителя написана данная программа?</a:t>
            </a:r>
            <a:endParaRPr lang="ru-RU" sz="5400" b="1" dirty="0">
              <a:solidFill>
                <a:schemeClr val="bg1">
                  <a:lumMod val="9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aramond" panose="020204040303010108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06" y="764704"/>
            <a:ext cx="2644264" cy="158417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80484"/>
            <a:ext cx="4752528" cy="291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Равнобедренный треугольник 5"/>
          <p:cNvSpPr/>
          <p:nvPr/>
        </p:nvSpPr>
        <p:spPr>
          <a:xfrm>
            <a:off x="323528" y="5733256"/>
            <a:ext cx="1008112" cy="96185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59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6" b="10264"/>
          <a:stretch/>
        </p:blipFill>
        <p:spPr>
          <a:xfrm rot="16200000">
            <a:off x="1148426" y="-1137570"/>
            <a:ext cx="6858003" cy="9133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751" y="164164"/>
            <a:ext cx="88387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aramond" panose="02020404030301010803" pitchFamily="18" charset="0"/>
              </a:rPr>
              <a:t>Сколько клеток закрасит робот-Вертун при исполнении данной программы?</a:t>
            </a:r>
            <a:endParaRPr lang="ru-RU" sz="5400" b="1" dirty="0">
              <a:solidFill>
                <a:schemeClr val="bg1">
                  <a:lumMod val="9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aramond" panose="020204040303010108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46" b="7335"/>
          <a:stretch/>
        </p:blipFill>
        <p:spPr bwMode="auto">
          <a:xfrm>
            <a:off x="2771800" y="3789040"/>
            <a:ext cx="4046250" cy="80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57700" y="4941168"/>
            <a:ext cx="63190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ramond" panose="02020404030301010803" pitchFamily="18" charset="0"/>
              </a:rPr>
              <a:t>1</a:t>
            </a:r>
            <a:endParaRPr lang="ru-RU" sz="8800" b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aramond" panose="02020404030301010803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3528" y="5661248"/>
            <a:ext cx="1008112" cy="9618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76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6" b="10264"/>
          <a:stretch/>
        </p:blipFill>
        <p:spPr>
          <a:xfrm rot="16200000">
            <a:off x="1148426" y="-1137570"/>
            <a:ext cx="6858003" cy="9133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751" y="164164"/>
            <a:ext cx="88387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aramond" panose="02020404030301010803" pitchFamily="18" charset="0"/>
              </a:rPr>
              <a:t>Объясни назначение данных кнопок в виртуальной среде Пиктомир?</a:t>
            </a:r>
            <a:endParaRPr lang="ru-RU" sz="5400" b="1" dirty="0">
              <a:solidFill>
                <a:schemeClr val="bg1">
                  <a:lumMod val="9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aramond" panose="02020404030301010803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77072"/>
            <a:ext cx="483290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5733256"/>
            <a:ext cx="1008112" cy="9618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71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6" b="10264"/>
          <a:stretch/>
        </p:blipFill>
        <p:spPr>
          <a:xfrm rot="16200000">
            <a:off x="1148426" y="-1137570"/>
            <a:ext cx="6858003" cy="9133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611" y="764704"/>
            <a:ext cx="88387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aramond" panose="02020404030301010803" pitchFamily="18" charset="0"/>
              </a:rPr>
              <a:t>Исправь ошибку в тексте программы</a:t>
            </a:r>
            <a:endParaRPr lang="ru-RU" sz="5400" b="1" dirty="0">
              <a:solidFill>
                <a:schemeClr val="bg1">
                  <a:lumMod val="9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aramond" panose="02020404030301010803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2542"/>
          <a:stretch/>
        </p:blipFill>
        <p:spPr bwMode="auto">
          <a:xfrm>
            <a:off x="2987824" y="2996122"/>
            <a:ext cx="2800417" cy="142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48003" r="76330" b="4063"/>
          <a:stretch/>
        </p:blipFill>
        <p:spPr bwMode="auto">
          <a:xfrm rot="10800000">
            <a:off x="3679172" y="3706508"/>
            <a:ext cx="680128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323528" y="5661248"/>
            <a:ext cx="1008112" cy="96185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78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6" b="10264"/>
          <a:stretch/>
        </p:blipFill>
        <p:spPr>
          <a:xfrm rot="16200000">
            <a:off x="1148426" y="-1137570"/>
            <a:ext cx="6858003" cy="9133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611" y="764704"/>
            <a:ext cx="88387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aramond" panose="02020404030301010803" pitchFamily="18" charset="0"/>
              </a:rPr>
              <a:t>Хватит ли клеток, чтобы записать решение задачи?</a:t>
            </a:r>
            <a:endParaRPr lang="ru-RU" sz="5400" b="1" dirty="0">
              <a:solidFill>
                <a:schemeClr val="bg1">
                  <a:lumMod val="9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aramond" panose="02020404030301010803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4375154" cy="299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7"/>
          <a:stretch/>
        </p:blipFill>
        <p:spPr bwMode="auto">
          <a:xfrm>
            <a:off x="5069690" y="3429002"/>
            <a:ext cx="3877658" cy="89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84168" y="4941168"/>
            <a:ext cx="21980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ramond" panose="02020404030301010803" pitchFamily="18" charset="0"/>
              </a:rPr>
              <a:t>Нет</a:t>
            </a:r>
            <a:endParaRPr lang="ru-RU" sz="8800" b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aramond" panose="020204040303010108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841895"/>
            <a:ext cx="1008112" cy="9618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61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6" b="10264"/>
          <a:stretch/>
        </p:blipFill>
        <p:spPr>
          <a:xfrm rot="16200000">
            <a:off x="1148426" y="-1137570"/>
            <a:ext cx="6858003" cy="9133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751" y="164164"/>
            <a:ext cx="88387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aramond" panose="02020404030301010803" pitchFamily="18" charset="0"/>
              </a:rPr>
              <a:t>Какие команды умеет выполнять робот-Двигун?</a:t>
            </a:r>
            <a:endParaRPr lang="ru-RU" sz="5400" b="1" dirty="0">
              <a:solidFill>
                <a:schemeClr val="bg1">
                  <a:lumMod val="9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aramond" panose="02020404030301010803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3" b="25025"/>
          <a:stretch/>
        </p:blipFill>
        <p:spPr bwMode="auto">
          <a:xfrm>
            <a:off x="2483768" y="2349500"/>
            <a:ext cx="3248025" cy="234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5" t="15873" r="32500" b="15344"/>
          <a:stretch/>
        </p:blipFill>
        <p:spPr>
          <a:xfrm>
            <a:off x="6084823" y="2388768"/>
            <a:ext cx="2268806" cy="230425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23528" y="5661248"/>
            <a:ext cx="1008112" cy="9618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96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101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11</cp:revision>
  <dcterms:created xsi:type="dcterms:W3CDTF">2023-05-29T11:44:05Z</dcterms:created>
  <dcterms:modified xsi:type="dcterms:W3CDTF">2023-06-26T14:18:36Z</dcterms:modified>
</cp:coreProperties>
</file>