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</p:sldMasterIdLst>
  <p:notesMasterIdLst>
    <p:notesMasterId r:id="rId51"/>
  </p:notesMasterIdLst>
  <p:sldIdLst>
    <p:sldId id="287" r:id="rId4"/>
    <p:sldId id="320" r:id="rId5"/>
    <p:sldId id="288" r:id="rId6"/>
    <p:sldId id="289" r:id="rId7"/>
    <p:sldId id="265" r:id="rId8"/>
    <p:sldId id="272" r:id="rId9"/>
    <p:sldId id="283" r:id="rId10"/>
    <p:sldId id="262" r:id="rId11"/>
    <p:sldId id="331" r:id="rId12"/>
    <p:sldId id="263" r:id="rId13"/>
    <p:sldId id="270" r:id="rId14"/>
    <p:sldId id="296" r:id="rId15"/>
    <p:sldId id="330" r:id="rId16"/>
    <p:sldId id="311" r:id="rId17"/>
    <p:sldId id="298" r:id="rId18"/>
    <p:sldId id="299" r:id="rId19"/>
    <p:sldId id="300" r:id="rId20"/>
    <p:sldId id="290" r:id="rId21"/>
    <p:sldId id="312" r:id="rId22"/>
    <p:sldId id="302" r:id="rId23"/>
    <p:sldId id="304" r:id="rId24"/>
    <p:sldId id="305" r:id="rId25"/>
    <p:sldId id="306" r:id="rId26"/>
    <p:sldId id="313" r:id="rId27"/>
    <p:sldId id="321" r:id="rId28"/>
    <p:sldId id="316" r:id="rId29"/>
    <p:sldId id="314" r:id="rId30"/>
    <p:sldId id="315" r:id="rId31"/>
    <p:sldId id="292" r:id="rId32"/>
    <p:sldId id="293" r:id="rId33"/>
    <p:sldId id="294" r:id="rId34"/>
    <p:sldId id="295" r:id="rId35"/>
    <p:sldId id="285" r:id="rId36"/>
    <p:sldId id="318" r:id="rId37"/>
    <p:sldId id="323" r:id="rId38"/>
    <p:sldId id="326" r:id="rId39"/>
    <p:sldId id="325" r:id="rId40"/>
    <p:sldId id="324" r:id="rId41"/>
    <p:sldId id="328" r:id="rId42"/>
    <p:sldId id="327" r:id="rId43"/>
    <p:sldId id="319" r:id="rId44"/>
    <p:sldId id="329" r:id="rId45"/>
    <p:sldId id="286" r:id="rId46"/>
    <p:sldId id="264" r:id="rId47"/>
    <p:sldId id="267" r:id="rId48"/>
    <p:sldId id="266" r:id="rId49"/>
    <p:sldId id="317" r:id="rId5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003399"/>
    <a:srgbClr val="0066FF"/>
    <a:srgbClr val="9ED3D7"/>
    <a:srgbClr val="33CC33"/>
    <a:srgbClr val="0000FF"/>
    <a:srgbClr val="002432"/>
    <a:srgbClr val="06523E"/>
    <a:srgbClr val="003300"/>
    <a:srgbClr val="0543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95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8" Type="http://schemas.openxmlformats.org/officeDocument/2006/relationships/slide" Target="slides/slide5.xml"/><Relationship Id="rId51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F81594-F900-4400-A9BE-B614AF6B391F}" type="doc">
      <dgm:prSet loTypeId="urn:microsoft.com/office/officeart/2005/8/layout/cycle8" loCatId="cycle" qsTypeId="urn:microsoft.com/office/officeart/2005/8/quickstyle/simple4" qsCatId="simple" csTypeId="urn:microsoft.com/office/officeart/2005/8/colors/accent1_2" csCatId="accent1" phldr="1"/>
      <dgm:spPr/>
    </dgm:pt>
    <dgm:pt modelId="{5A677212-BDAB-4DE9-83DD-0025CA7CF7C7}">
      <dgm:prSet phldrT="[Текст]"/>
      <dgm:spPr>
        <a:solidFill>
          <a:srgbClr val="FF0000"/>
        </a:solidFill>
      </dgm:spPr>
      <dgm:t>
        <a:bodyPr/>
        <a:lstStyle/>
        <a:p>
          <a:r>
            <a:rPr lang="ru-RU" b="1" dirty="0" smtClean="0">
              <a:solidFill>
                <a:srgbClr val="000066"/>
              </a:solidFill>
              <a:latin typeface="Calibri" pitchFamily="34" charset="0"/>
            </a:rPr>
            <a:t>Психолого-дидактический модуль</a:t>
          </a:r>
          <a:endParaRPr lang="ru-RU" b="1" dirty="0">
            <a:solidFill>
              <a:srgbClr val="000066"/>
            </a:solidFill>
            <a:latin typeface="Calibri" pitchFamily="34" charset="0"/>
          </a:endParaRPr>
        </a:p>
      </dgm:t>
    </dgm:pt>
    <dgm:pt modelId="{70224473-3B35-43FD-AD08-D56441732B01}" type="parTrans" cxnId="{8FD7E446-E962-48B1-9CCA-F6D290B92821}">
      <dgm:prSet/>
      <dgm:spPr/>
      <dgm:t>
        <a:bodyPr/>
        <a:lstStyle/>
        <a:p>
          <a:endParaRPr lang="ru-RU"/>
        </a:p>
      </dgm:t>
    </dgm:pt>
    <dgm:pt modelId="{D9A060F4-CBE3-4761-B1D3-F4BF748F7788}" type="sibTrans" cxnId="{8FD7E446-E962-48B1-9CCA-F6D290B92821}">
      <dgm:prSet/>
      <dgm:spPr/>
      <dgm:t>
        <a:bodyPr/>
        <a:lstStyle/>
        <a:p>
          <a:endParaRPr lang="ru-RU"/>
        </a:p>
      </dgm:t>
    </dgm:pt>
    <dgm:pt modelId="{6044E4BA-98DB-48E3-9AE3-584CB50B17F8}">
      <dgm:prSet phldrT="[Текст]"/>
      <dgm:spPr>
        <a:solidFill>
          <a:schemeClr val="bg1"/>
        </a:solidFill>
      </dgm:spPr>
      <dgm:t>
        <a:bodyPr/>
        <a:lstStyle/>
        <a:p>
          <a:r>
            <a:rPr lang="ru-RU" b="1" dirty="0" smtClean="0">
              <a:solidFill>
                <a:srgbClr val="000066"/>
              </a:solidFill>
              <a:latin typeface="Calibri" pitchFamily="34" charset="0"/>
            </a:rPr>
            <a:t>Информационно-образовательный модуль</a:t>
          </a:r>
          <a:endParaRPr lang="ru-RU" b="1" dirty="0">
            <a:solidFill>
              <a:srgbClr val="000066"/>
            </a:solidFill>
            <a:latin typeface="Calibri" pitchFamily="34" charset="0"/>
          </a:endParaRPr>
        </a:p>
      </dgm:t>
    </dgm:pt>
    <dgm:pt modelId="{7B2A9BEC-42E2-4251-9B1E-DF65FB0DEC45}" type="parTrans" cxnId="{12AB16A6-A1B7-4C9F-A626-A81631532A1C}">
      <dgm:prSet/>
      <dgm:spPr/>
      <dgm:t>
        <a:bodyPr/>
        <a:lstStyle/>
        <a:p>
          <a:endParaRPr lang="ru-RU"/>
        </a:p>
      </dgm:t>
    </dgm:pt>
    <dgm:pt modelId="{E7E0014A-B28A-4014-B1EB-FB0F602E3148}" type="sibTrans" cxnId="{12AB16A6-A1B7-4C9F-A626-A81631532A1C}">
      <dgm:prSet/>
      <dgm:spPr/>
      <dgm:t>
        <a:bodyPr/>
        <a:lstStyle/>
        <a:p>
          <a:endParaRPr lang="ru-RU"/>
        </a:p>
      </dgm:t>
    </dgm:pt>
    <dgm:pt modelId="{A9634FE4-09ED-4DCA-8380-E3AC151378E0}">
      <dgm:prSet phldrT="[Текст]"/>
      <dgm:spPr>
        <a:solidFill>
          <a:srgbClr val="33CC33"/>
        </a:solidFill>
      </dgm:spPr>
      <dgm:t>
        <a:bodyPr/>
        <a:lstStyle/>
        <a:p>
          <a:r>
            <a:rPr lang="ru-RU" b="1" dirty="0" smtClean="0">
              <a:solidFill>
                <a:srgbClr val="000066"/>
              </a:solidFill>
              <a:latin typeface="Calibri" pitchFamily="34" charset="0"/>
            </a:rPr>
            <a:t>Социальный</a:t>
          </a:r>
        </a:p>
        <a:p>
          <a:r>
            <a:rPr lang="ru-RU" b="1" dirty="0" smtClean="0">
              <a:solidFill>
                <a:srgbClr val="000066"/>
              </a:solidFill>
              <a:latin typeface="Calibri" pitchFamily="34" charset="0"/>
            </a:rPr>
            <a:t> модуль</a:t>
          </a:r>
          <a:endParaRPr lang="ru-RU" b="1" dirty="0">
            <a:solidFill>
              <a:srgbClr val="000066"/>
            </a:solidFill>
            <a:latin typeface="Calibri" pitchFamily="34" charset="0"/>
          </a:endParaRPr>
        </a:p>
      </dgm:t>
    </dgm:pt>
    <dgm:pt modelId="{48EB38DD-0AC6-46D3-8BE3-CA41DAC73A6C}" type="parTrans" cxnId="{11F33571-B477-4B3B-8E8F-F89EC932A932}">
      <dgm:prSet/>
      <dgm:spPr/>
      <dgm:t>
        <a:bodyPr/>
        <a:lstStyle/>
        <a:p>
          <a:endParaRPr lang="ru-RU"/>
        </a:p>
      </dgm:t>
    </dgm:pt>
    <dgm:pt modelId="{82CEB7A0-4B1A-4ED6-B770-B54385059603}" type="sibTrans" cxnId="{11F33571-B477-4B3B-8E8F-F89EC932A932}">
      <dgm:prSet/>
      <dgm:spPr/>
      <dgm:t>
        <a:bodyPr/>
        <a:lstStyle/>
        <a:p>
          <a:endParaRPr lang="ru-RU"/>
        </a:p>
      </dgm:t>
    </dgm:pt>
    <dgm:pt modelId="{D2E0DA3C-6195-492D-87D6-4B7EC55BBA4F}">
      <dgm:prSet phldrT="[Текст]"/>
      <dgm:spPr>
        <a:solidFill>
          <a:srgbClr val="FFFF00"/>
        </a:solidFill>
      </dgm:spPr>
      <dgm:t>
        <a:bodyPr/>
        <a:lstStyle/>
        <a:p>
          <a:r>
            <a:rPr lang="ru-RU" b="1" dirty="0" smtClean="0">
              <a:solidFill>
                <a:srgbClr val="000066"/>
              </a:solidFill>
              <a:latin typeface="Calibri" pitchFamily="34" charset="0"/>
            </a:rPr>
            <a:t>Предметно-пространственный модуль</a:t>
          </a:r>
          <a:endParaRPr lang="ru-RU" b="1" dirty="0">
            <a:solidFill>
              <a:srgbClr val="000066"/>
            </a:solidFill>
            <a:latin typeface="Calibri" pitchFamily="34" charset="0"/>
          </a:endParaRPr>
        </a:p>
      </dgm:t>
    </dgm:pt>
    <dgm:pt modelId="{3904A2E5-CC04-42F0-8AED-067C0D6C6981}" type="parTrans" cxnId="{8E492731-1380-4163-B402-D87EC023061B}">
      <dgm:prSet/>
      <dgm:spPr/>
      <dgm:t>
        <a:bodyPr/>
        <a:lstStyle/>
        <a:p>
          <a:endParaRPr lang="ru-RU"/>
        </a:p>
      </dgm:t>
    </dgm:pt>
    <dgm:pt modelId="{338F6470-A62A-4012-837C-AC169DDC329A}" type="sibTrans" cxnId="{8E492731-1380-4163-B402-D87EC023061B}">
      <dgm:prSet/>
      <dgm:spPr/>
      <dgm:t>
        <a:bodyPr/>
        <a:lstStyle/>
        <a:p>
          <a:endParaRPr lang="ru-RU"/>
        </a:p>
      </dgm:t>
    </dgm:pt>
    <dgm:pt modelId="{A07F9186-E107-4125-8566-E56F6D6CF1F8}" type="pres">
      <dgm:prSet presAssocID="{E7F81594-F900-4400-A9BE-B614AF6B391F}" presName="compositeShape" presStyleCnt="0">
        <dgm:presLayoutVars>
          <dgm:chMax val="7"/>
          <dgm:dir/>
          <dgm:resizeHandles val="exact"/>
        </dgm:presLayoutVars>
      </dgm:prSet>
      <dgm:spPr/>
    </dgm:pt>
    <dgm:pt modelId="{A2E37C5A-B949-4FA2-8E56-ED701EA968C3}" type="pres">
      <dgm:prSet presAssocID="{E7F81594-F900-4400-A9BE-B614AF6B391F}" presName="wedge1" presStyleLbl="node1" presStyleIdx="0" presStyleCnt="4" custAng="18822993" custScaleX="125129" custScaleY="127933" custLinFactNeighborX="-15620" custLinFactNeighborY="6097"/>
      <dgm:spPr/>
      <dgm:t>
        <a:bodyPr/>
        <a:lstStyle/>
        <a:p>
          <a:endParaRPr lang="ru-RU"/>
        </a:p>
      </dgm:t>
    </dgm:pt>
    <dgm:pt modelId="{B6797FDC-CD4C-4ABF-BCA0-EC963651FAC4}" type="pres">
      <dgm:prSet presAssocID="{E7F81594-F900-4400-A9BE-B614AF6B391F}" presName="dummy1a" presStyleCnt="0"/>
      <dgm:spPr/>
    </dgm:pt>
    <dgm:pt modelId="{04339DBA-E091-4A45-9DB9-615AC91E7914}" type="pres">
      <dgm:prSet presAssocID="{E7F81594-F900-4400-A9BE-B614AF6B391F}" presName="dummy1b" presStyleCnt="0"/>
      <dgm:spPr/>
    </dgm:pt>
    <dgm:pt modelId="{1BE68926-1D77-4DC4-9FEA-9124192FF24B}" type="pres">
      <dgm:prSet presAssocID="{E7F81594-F900-4400-A9BE-B614AF6B391F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D15D8E-C840-402A-8CFB-20119F2F5E4E}" type="pres">
      <dgm:prSet presAssocID="{E7F81594-F900-4400-A9BE-B614AF6B391F}" presName="wedge2" presStyleLbl="node1" presStyleIdx="1" presStyleCnt="4" custAng="18794512" custScaleX="116824" custScaleY="123384" custLinFactNeighborX="-13178" custLinFactNeighborY="-132"/>
      <dgm:spPr/>
      <dgm:t>
        <a:bodyPr/>
        <a:lstStyle/>
        <a:p>
          <a:endParaRPr lang="ru-RU"/>
        </a:p>
      </dgm:t>
    </dgm:pt>
    <dgm:pt modelId="{DB839F30-5CE0-4490-BF91-801798DE4D97}" type="pres">
      <dgm:prSet presAssocID="{E7F81594-F900-4400-A9BE-B614AF6B391F}" presName="dummy2a" presStyleCnt="0"/>
      <dgm:spPr/>
    </dgm:pt>
    <dgm:pt modelId="{E3490AE8-CBBE-4360-A328-200FADB446C0}" type="pres">
      <dgm:prSet presAssocID="{E7F81594-F900-4400-A9BE-B614AF6B391F}" presName="dummy2b" presStyleCnt="0"/>
      <dgm:spPr/>
    </dgm:pt>
    <dgm:pt modelId="{6DD7520B-8C3C-4B34-AB25-782DA825B230}" type="pres">
      <dgm:prSet presAssocID="{E7F81594-F900-4400-A9BE-B614AF6B391F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1B343C-139F-4ADC-A0BD-94BD9FD91AD0}" type="pres">
      <dgm:prSet presAssocID="{E7F81594-F900-4400-A9BE-B614AF6B391F}" presName="wedge3" presStyleLbl="node1" presStyleIdx="2" presStyleCnt="4" custAng="18732134" custScaleX="127690" custScaleY="125826" custLinFactNeighborX="-10637" custLinFactNeighborY="-1074"/>
      <dgm:spPr/>
      <dgm:t>
        <a:bodyPr/>
        <a:lstStyle/>
        <a:p>
          <a:endParaRPr lang="ru-RU"/>
        </a:p>
      </dgm:t>
    </dgm:pt>
    <dgm:pt modelId="{96B6C4EB-2FBC-4684-80B3-D33C77CA5DDF}" type="pres">
      <dgm:prSet presAssocID="{E7F81594-F900-4400-A9BE-B614AF6B391F}" presName="dummy3a" presStyleCnt="0"/>
      <dgm:spPr/>
    </dgm:pt>
    <dgm:pt modelId="{8D7F396B-0FC5-4FDF-B8E3-FFC64D56F1D8}" type="pres">
      <dgm:prSet presAssocID="{E7F81594-F900-4400-A9BE-B614AF6B391F}" presName="dummy3b" presStyleCnt="0"/>
      <dgm:spPr/>
    </dgm:pt>
    <dgm:pt modelId="{F011C30C-9409-4DB0-83A8-803BE79CA745}" type="pres">
      <dgm:prSet presAssocID="{E7F81594-F900-4400-A9BE-B614AF6B391F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55FC0B-46B2-4D32-B7FD-80D001B5D148}" type="pres">
      <dgm:prSet presAssocID="{E7F81594-F900-4400-A9BE-B614AF6B391F}" presName="wedge4" presStyleLbl="node1" presStyleIdx="3" presStyleCnt="4" custAng="18751378" custScaleX="116136" custScaleY="123185" custLinFactNeighborX="-11908" custLinFactNeighborY="4766"/>
      <dgm:spPr/>
      <dgm:t>
        <a:bodyPr/>
        <a:lstStyle/>
        <a:p>
          <a:endParaRPr lang="ru-RU"/>
        </a:p>
      </dgm:t>
    </dgm:pt>
    <dgm:pt modelId="{E6EC5193-E198-4A12-AB4A-ACB8DDD61CD0}" type="pres">
      <dgm:prSet presAssocID="{E7F81594-F900-4400-A9BE-B614AF6B391F}" presName="dummy4a" presStyleCnt="0"/>
      <dgm:spPr/>
    </dgm:pt>
    <dgm:pt modelId="{3EC11755-D460-44FB-A844-B8AB035354E7}" type="pres">
      <dgm:prSet presAssocID="{E7F81594-F900-4400-A9BE-B614AF6B391F}" presName="dummy4b" presStyleCnt="0"/>
      <dgm:spPr/>
    </dgm:pt>
    <dgm:pt modelId="{F6CD6F20-3C75-424F-B33C-35663105F28B}" type="pres">
      <dgm:prSet presAssocID="{E7F81594-F900-4400-A9BE-B614AF6B391F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F2BFF0-C890-470D-BF99-A6C039C17CAE}" type="pres">
      <dgm:prSet presAssocID="{D9A060F4-CBE3-4761-B1D3-F4BF748F7788}" presName="arrowWedge1" presStyleLbl="fgSibTrans2D1" presStyleIdx="0" presStyleCnt="4" custFlipVert="0" custFlipHor="1" custScaleX="1123" custScaleY="3531" custLinFactNeighborX="68649" custLinFactNeighborY="-13705"/>
      <dgm:spPr/>
    </dgm:pt>
    <dgm:pt modelId="{3552E952-7054-449A-BF26-16ED4AB9D378}" type="pres">
      <dgm:prSet presAssocID="{338F6470-A62A-4012-837C-AC169DDC329A}" presName="arrowWedge2" presStyleLbl="fgSibTrans2D1" presStyleIdx="1" presStyleCnt="4" custFlipVert="0" custFlipHor="1" custScaleX="983" custScaleY="983" custLinFactNeighborX="80234" custLinFactNeighborY="-43820"/>
      <dgm:spPr>
        <a:solidFill>
          <a:schemeClr val="bg1"/>
        </a:solidFill>
      </dgm:spPr>
    </dgm:pt>
    <dgm:pt modelId="{2347D82F-BF23-4BFB-9F0B-91DCD5BB91B1}" type="pres">
      <dgm:prSet presAssocID="{E7E0014A-B28A-4014-B1EB-FB0F602E3148}" presName="arrowWedge3" presStyleLbl="fgSibTrans2D1" presStyleIdx="2" presStyleCnt="4" custScaleX="5619" custScaleY="1122" custLinFactX="6402" custLinFactNeighborX="100000" custLinFactNeighborY="1879"/>
      <dgm:spPr/>
    </dgm:pt>
    <dgm:pt modelId="{AC857A44-59D9-451E-8812-BA9BE2B45501}" type="pres">
      <dgm:prSet presAssocID="{82CEB7A0-4B1A-4ED6-B770-B54385059603}" presName="arrowWedge4" presStyleLbl="fgSibTrans2D1" presStyleIdx="3" presStyleCnt="4" custFlipVert="0" custFlipHor="1" custScaleX="1070" custScaleY="1122" custLinFactNeighborX="-75920" custLinFactNeighborY="-8290"/>
      <dgm:spPr/>
    </dgm:pt>
  </dgm:ptLst>
  <dgm:cxnLst>
    <dgm:cxn modelId="{11F33571-B477-4B3B-8E8F-F89EC932A932}" srcId="{E7F81594-F900-4400-A9BE-B614AF6B391F}" destId="{A9634FE4-09ED-4DCA-8380-E3AC151378E0}" srcOrd="3" destOrd="0" parTransId="{48EB38DD-0AC6-46D3-8BE3-CA41DAC73A6C}" sibTransId="{82CEB7A0-4B1A-4ED6-B770-B54385059603}"/>
    <dgm:cxn modelId="{B847BC5A-7653-41D5-A573-7E827C3A21CC}" type="presOf" srcId="{E7F81594-F900-4400-A9BE-B614AF6B391F}" destId="{A07F9186-E107-4125-8566-E56F6D6CF1F8}" srcOrd="0" destOrd="0" presId="urn:microsoft.com/office/officeart/2005/8/layout/cycle8"/>
    <dgm:cxn modelId="{576DE1B4-01E5-4314-AD5C-CC0D1D08F65F}" type="presOf" srcId="{A9634FE4-09ED-4DCA-8380-E3AC151378E0}" destId="{F6CD6F20-3C75-424F-B33C-35663105F28B}" srcOrd="1" destOrd="0" presId="urn:microsoft.com/office/officeart/2005/8/layout/cycle8"/>
    <dgm:cxn modelId="{A929EE7F-CBB0-47DB-9D4A-D980FFDA8A28}" type="presOf" srcId="{5A677212-BDAB-4DE9-83DD-0025CA7CF7C7}" destId="{1BE68926-1D77-4DC4-9FEA-9124192FF24B}" srcOrd="1" destOrd="0" presId="urn:microsoft.com/office/officeart/2005/8/layout/cycle8"/>
    <dgm:cxn modelId="{8E492731-1380-4163-B402-D87EC023061B}" srcId="{E7F81594-F900-4400-A9BE-B614AF6B391F}" destId="{D2E0DA3C-6195-492D-87D6-4B7EC55BBA4F}" srcOrd="1" destOrd="0" parTransId="{3904A2E5-CC04-42F0-8AED-067C0D6C6981}" sibTransId="{338F6470-A62A-4012-837C-AC169DDC329A}"/>
    <dgm:cxn modelId="{7D26119C-2F4F-442D-B7A4-FCD145DBE5F7}" type="presOf" srcId="{6044E4BA-98DB-48E3-9AE3-584CB50B17F8}" destId="{DA1B343C-139F-4ADC-A0BD-94BD9FD91AD0}" srcOrd="0" destOrd="0" presId="urn:microsoft.com/office/officeart/2005/8/layout/cycle8"/>
    <dgm:cxn modelId="{344FAD86-8148-4804-9E83-F40A0C74F35B}" type="presOf" srcId="{A9634FE4-09ED-4DCA-8380-E3AC151378E0}" destId="{B155FC0B-46B2-4D32-B7FD-80D001B5D148}" srcOrd="0" destOrd="0" presId="urn:microsoft.com/office/officeart/2005/8/layout/cycle8"/>
    <dgm:cxn modelId="{1B32CC5A-5C35-43E9-A016-BE50C9D48A2F}" type="presOf" srcId="{6044E4BA-98DB-48E3-9AE3-584CB50B17F8}" destId="{F011C30C-9409-4DB0-83A8-803BE79CA745}" srcOrd="1" destOrd="0" presId="urn:microsoft.com/office/officeart/2005/8/layout/cycle8"/>
    <dgm:cxn modelId="{12AB16A6-A1B7-4C9F-A626-A81631532A1C}" srcId="{E7F81594-F900-4400-A9BE-B614AF6B391F}" destId="{6044E4BA-98DB-48E3-9AE3-584CB50B17F8}" srcOrd="2" destOrd="0" parTransId="{7B2A9BEC-42E2-4251-9B1E-DF65FB0DEC45}" sibTransId="{E7E0014A-B28A-4014-B1EB-FB0F602E3148}"/>
    <dgm:cxn modelId="{8FD7E446-E962-48B1-9CCA-F6D290B92821}" srcId="{E7F81594-F900-4400-A9BE-B614AF6B391F}" destId="{5A677212-BDAB-4DE9-83DD-0025CA7CF7C7}" srcOrd="0" destOrd="0" parTransId="{70224473-3B35-43FD-AD08-D56441732B01}" sibTransId="{D9A060F4-CBE3-4761-B1D3-F4BF748F7788}"/>
    <dgm:cxn modelId="{48F1FC5D-229B-4B8E-8B4C-25D98118C44B}" type="presOf" srcId="{5A677212-BDAB-4DE9-83DD-0025CA7CF7C7}" destId="{A2E37C5A-B949-4FA2-8E56-ED701EA968C3}" srcOrd="0" destOrd="0" presId="urn:microsoft.com/office/officeart/2005/8/layout/cycle8"/>
    <dgm:cxn modelId="{3AD08E5C-6868-4D20-B17D-FB889B92D724}" type="presOf" srcId="{D2E0DA3C-6195-492D-87D6-4B7EC55BBA4F}" destId="{6DD7520B-8C3C-4B34-AB25-782DA825B230}" srcOrd="1" destOrd="0" presId="urn:microsoft.com/office/officeart/2005/8/layout/cycle8"/>
    <dgm:cxn modelId="{DE49AD28-8534-41E0-BE77-67A0B2B76A54}" type="presOf" srcId="{D2E0DA3C-6195-492D-87D6-4B7EC55BBA4F}" destId="{51D15D8E-C840-402A-8CFB-20119F2F5E4E}" srcOrd="0" destOrd="0" presId="urn:microsoft.com/office/officeart/2005/8/layout/cycle8"/>
    <dgm:cxn modelId="{88220C40-1BAF-4AC8-AE2C-63829F525978}" type="presParOf" srcId="{A07F9186-E107-4125-8566-E56F6D6CF1F8}" destId="{A2E37C5A-B949-4FA2-8E56-ED701EA968C3}" srcOrd="0" destOrd="0" presId="urn:microsoft.com/office/officeart/2005/8/layout/cycle8"/>
    <dgm:cxn modelId="{829C2494-9F25-4B97-83E6-B1C40FDA7AED}" type="presParOf" srcId="{A07F9186-E107-4125-8566-E56F6D6CF1F8}" destId="{B6797FDC-CD4C-4ABF-BCA0-EC963651FAC4}" srcOrd="1" destOrd="0" presId="urn:microsoft.com/office/officeart/2005/8/layout/cycle8"/>
    <dgm:cxn modelId="{5737C984-7C0E-4384-BFAB-4E4435EC4113}" type="presParOf" srcId="{A07F9186-E107-4125-8566-E56F6D6CF1F8}" destId="{04339DBA-E091-4A45-9DB9-615AC91E7914}" srcOrd="2" destOrd="0" presId="urn:microsoft.com/office/officeart/2005/8/layout/cycle8"/>
    <dgm:cxn modelId="{3BEDB135-90BB-447B-B361-E41F953861D4}" type="presParOf" srcId="{A07F9186-E107-4125-8566-E56F6D6CF1F8}" destId="{1BE68926-1D77-4DC4-9FEA-9124192FF24B}" srcOrd="3" destOrd="0" presId="urn:microsoft.com/office/officeart/2005/8/layout/cycle8"/>
    <dgm:cxn modelId="{4FCEBD8C-66F2-471F-B1F2-1D3F3094916E}" type="presParOf" srcId="{A07F9186-E107-4125-8566-E56F6D6CF1F8}" destId="{51D15D8E-C840-402A-8CFB-20119F2F5E4E}" srcOrd="4" destOrd="0" presId="urn:microsoft.com/office/officeart/2005/8/layout/cycle8"/>
    <dgm:cxn modelId="{A935771C-BFAF-418D-AD50-BCE072EC0A03}" type="presParOf" srcId="{A07F9186-E107-4125-8566-E56F6D6CF1F8}" destId="{DB839F30-5CE0-4490-BF91-801798DE4D97}" srcOrd="5" destOrd="0" presId="urn:microsoft.com/office/officeart/2005/8/layout/cycle8"/>
    <dgm:cxn modelId="{ED0D8E68-116A-4F16-821A-2704F0E0576B}" type="presParOf" srcId="{A07F9186-E107-4125-8566-E56F6D6CF1F8}" destId="{E3490AE8-CBBE-4360-A328-200FADB446C0}" srcOrd="6" destOrd="0" presId="urn:microsoft.com/office/officeart/2005/8/layout/cycle8"/>
    <dgm:cxn modelId="{70CE989B-09AE-4C17-810B-E5B10A5472F8}" type="presParOf" srcId="{A07F9186-E107-4125-8566-E56F6D6CF1F8}" destId="{6DD7520B-8C3C-4B34-AB25-782DA825B230}" srcOrd="7" destOrd="0" presId="urn:microsoft.com/office/officeart/2005/8/layout/cycle8"/>
    <dgm:cxn modelId="{00B48400-3834-4E84-BA78-9A067D87C54E}" type="presParOf" srcId="{A07F9186-E107-4125-8566-E56F6D6CF1F8}" destId="{DA1B343C-139F-4ADC-A0BD-94BD9FD91AD0}" srcOrd="8" destOrd="0" presId="urn:microsoft.com/office/officeart/2005/8/layout/cycle8"/>
    <dgm:cxn modelId="{ECA3A57E-08EB-4A09-93A8-2A68BA314919}" type="presParOf" srcId="{A07F9186-E107-4125-8566-E56F6D6CF1F8}" destId="{96B6C4EB-2FBC-4684-80B3-D33C77CA5DDF}" srcOrd="9" destOrd="0" presId="urn:microsoft.com/office/officeart/2005/8/layout/cycle8"/>
    <dgm:cxn modelId="{221FEEB2-D857-41DA-B573-4E5134E8D3F9}" type="presParOf" srcId="{A07F9186-E107-4125-8566-E56F6D6CF1F8}" destId="{8D7F396B-0FC5-4FDF-B8E3-FFC64D56F1D8}" srcOrd="10" destOrd="0" presId="urn:microsoft.com/office/officeart/2005/8/layout/cycle8"/>
    <dgm:cxn modelId="{0B206624-160C-4486-AEE4-021E8667F070}" type="presParOf" srcId="{A07F9186-E107-4125-8566-E56F6D6CF1F8}" destId="{F011C30C-9409-4DB0-83A8-803BE79CA745}" srcOrd="11" destOrd="0" presId="urn:microsoft.com/office/officeart/2005/8/layout/cycle8"/>
    <dgm:cxn modelId="{355BE719-3085-4385-889C-8EB138B5FF21}" type="presParOf" srcId="{A07F9186-E107-4125-8566-E56F6D6CF1F8}" destId="{B155FC0B-46B2-4D32-B7FD-80D001B5D148}" srcOrd="12" destOrd="0" presId="urn:microsoft.com/office/officeart/2005/8/layout/cycle8"/>
    <dgm:cxn modelId="{CE1FEE83-5533-40A2-A81D-514F7C6BEF6F}" type="presParOf" srcId="{A07F9186-E107-4125-8566-E56F6D6CF1F8}" destId="{E6EC5193-E198-4A12-AB4A-ACB8DDD61CD0}" srcOrd="13" destOrd="0" presId="urn:microsoft.com/office/officeart/2005/8/layout/cycle8"/>
    <dgm:cxn modelId="{CCEB1046-BBA5-4711-9C62-1F436A9B5FD7}" type="presParOf" srcId="{A07F9186-E107-4125-8566-E56F6D6CF1F8}" destId="{3EC11755-D460-44FB-A844-B8AB035354E7}" srcOrd="14" destOrd="0" presId="urn:microsoft.com/office/officeart/2005/8/layout/cycle8"/>
    <dgm:cxn modelId="{BE5CF410-80ED-4473-B56E-E8AC87B39825}" type="presParOf" srcId="{A07F9186-E107-4125-8566-E56F6D6CF1F8}" destId="{F6CD6F20-3C75-424F-B33C-35663105F28B}" srcOrd="15" destOrd="0" presId="urn:microsoft.com/office/officeart/2005/8/layout/cycle8"/>
    <dgm:cxn modelId="{E8279211-EAF7-4B32-8A17-74065C7296D5}" type="presParOf" srcId="{A07F9186-E107-4125-8566-E56F6D6CF1F8}" destId="{5AF2BFF0-C890-470D-BF99-A6C039C17CAE}" srcOrd="16" destOrd="0" presId="urn:microsoft.com/office/officeart/2005/8/layout/cycle8"/>
    <dgm:cxn modelId="{C09D88A9-21C6-42B8-BD27-F2AC3E8B22BC}" type="presParOf" srcId="{A07F9186-E107-4125-8566-E56F6D6CF1F8}" destId="{3552E952-7054-449A-BF26-16ED4AB9D378}" srcOrd="17" destOrd="0" presId="urn:microsoft.com/office/officeart/2005/8/layout/cycle8"/>
    <dgm:cxn modelId="{C77592AD-A8CE-4310-9252-30F3689B8751}" type="presParOf" srcId="{A07F9186-E107-4125-8566-E56F6D6CF1F8}" destId="{2347D82F-BF23-4BFB-9F0B-91DCD5BB91B1}" srcOrd="18" destOrd="0" presId="urn:microsoft.com/office/officeart/2005/8/layout/cycle8"/>
    <dgm:cxn modelId="{CE2F7E0C-6A64-4B05-ADB4-4189D531E16C}" type="presParOf" srcId="{A07F9186-E107-4125-8566-E56F6D6CF1F8}" destId="{AC857A44-59D9-451E-8812-BA9BE2B45501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2E37C5A-B949-4FA2-8E56-ED701EA968C3}">
      <dsp:nvSpPr>
        <dsp:cNvPr id="0" name=""/>
        <dsp:cNvSpPr/>
      </dsp:nvSpPr>
      <dsp:spPr>
        <a:xfrm rot="18822993">
          <a:off x="1202025" y="20806"/>
          <a:ext cx="5181223" cy="5297328"/>
        </a:xfrm>
        <a:prstGeom prst="pie">
          <a:avLst>
            <a:gd name="adj1" fmla="val 16200000"/>
            <a:gd name="adj2" fmla="val 0"/>
          </a:avLst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rgbClr val="000066"/>
              </a:solidFill>
              <a:latin typeface="Calibri" pitchFamily="34" charset="0"/>
            </a:rPr>
            <a:t>Психолого-дидактический модуль</a:t>
          </a:r>
          <a:endParaRPr lang="ru-RU" sz="1500" b="1" kern="1200" dirty="0">
            <a:solidFill>
              <a:srgbClr val="000066"/>
            </a:solidFill>
            <a:latin typeface="Calibri" pitchFamily="34" charset="0"/>
          </a:endParaRPr>
        </a:p>
      </dsp:txBody>
      <dsp:txXfrm rot="18822993">
        <a:off x="3952391" y="1118740"/>
        <a:ext cx="1912118" cy="1450458"/>
      </dsp:txXfrm>
    </dsp:sp>
    <dsp:sp modelId="{51D15D8E-C840-402A-8CFB-20119F2F5E4E}">
      <dsp:nvSpPr>
        <dsp:cNvPr id="0" name=""/>
        <dsp:cNvSpPr/>
      </dsp:nvSpPr>
      <dsp:spPr>
        <a:xfrm rot="18794512">
          <a:off x="1475084" y="-3928"/>
          <a:ext cx="4837337" cy="5108967"/>
        </a:xfrm>
        <a:prstGeom prst="pie">
          <a:avLst>
            <a:gd name="adj1" fmla="val 0"/>
            <a:gd name="adj2" fmla="val 5400000"/>
          </a:avLst>
        </a:prstGeom>
        <a:solidFill>
          <a:srgbClr val="FFFF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rgbClr val="000066"/>
              </a:solidFill>
              <a:latin typeface="Calibri" pitchFamily="34" charset="0"/>
            </a:rPr>
            <a:t>Предметно-пространственный модуль</a:t>
          </a:r>
          <a:endParaRPr lang="ru-RU" sz="1500" b="1" kern="1200" dirty="0">
            <a:solidFill>
              <a:srgbClr val="000066"/>
            </a:solidFill>
            <a:latin typeface="Calibri" pitchFamily="34" charset="0"/>
          </a:endParaRPr>
        </a:p>
      </dsp:txBody>
      <dsp:txXfrm rot="18794512">
        <a:off x="4042904" y="2647261"/>
        <a:ext cx="1785207" cy="1398884"/>
      </dsp:txXfrm>
    </dsp:sp>
    <dsp:sp modelId="{DA1B343C-139F-4ADC-A0BD-94BD9FD91AD0}">
      <dsp:nvSpPr>
        <dsp:cNvPr id="0" name=""/>
        <dsp:cNvSpPr/>
      </dsp:nvSpPr>
      <dsp:spPr>
        <a:xfrm rot="18732134">
          <a:off x="1216326" y="-93491"/>
          <a:ext cx="5287266" cy="5210083"/>
        </a:xfrm>
        <a:prstGeom prst="pie">
          <a:avLst>
            <a:gd name="adj1" fmla="val 5400000"/>
            <a:gd name="adj2" fmla="val 10800000"/>
          </a:avLst>
        </a:prstGeom>
        <a:solidFill>
          <a:schemeClr val="bg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rgbClr val="000066"/>
              </a:solidFill>
              <a:latin typeface="Calibri" pitchFamily="34" charset="0"/>
            </a:rPr>
            <a:t>Информационно-образовательный модуль</a:t>
          </a:r>
          <a:endParaRPr lang="ru-RU" sz="1500" b="1" kern="1200" dirty="0">
            <a:solidFill>
              <a:srgbClr val="000066"/>
            </a:solidFill>
            <a:latin typeface="Calibri" pitchFamily="34" charset="0"/>
          </a:endParaRPr>
        </a:p>
      </dsp:txBody>
      <dsp:txXfrm rot="18732134">
        <a:off x="1745682" y="2610169"/>
        <a:ext cx="1951253" cy="1426570"/>
      </dsp:txXfrm>
    </dsp:sp>
    <dsp:sp modelId="{B155FC0B-46B2-4D32-B7FD-80D001B5D148}">
      <dsp:nvSpPr>
        <dsp:cNvPr id="0" name=""/>
        <dsp:cNvSpPr/>
      </dsp:nvSpPr>
      <dsp:spPr>
        <a:xfrm rot="18751378">
          <a:off x="1402906" y="63994"/>
          <a:ext cx="4808849" cy="5100727"/>
        </a:xfrm>
        <a:prstGeom prst="pie">
          <a:avLst>
            <a:gd name="adj1" fmla="val 10800000"/>
            <a:gd name="adj2" fmla="val 16200000"/>
          </a:avLst>
        </a:prstGeom>
        <a:solidFill>
          <a:srgbClr val="33CC3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rgbClr val="000066"/>
              </a:solidFill>
              <a:latin typeface="Calibri" pitchFamily="34" charset="0"/>
            </a:rPr>
            <a:t>Социальный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rgbClr val="000066"/>
              </a:solidFill>
              <a:latin typeface="Calibri" pitchFamily="34" charset="0"/>
            </a:rPr>
            <a:t> модуль</a:t>
          </a:r>
          <a:endParaRPr lang="ru-RU" sz="1500" b="1" kern="1200" dirty="0">
            <a:solidFill>
              <a:srgbClr val="000066"/>
            </a:solidFill>
            <a:latin typeface="Calibri" pitchFamily="34" charset="0"/>
          </a:endParaRPr>
        </a:p>
      </dsp:txBody>
      <dsp:txXfrm rot="18751378">
        <a:off x="1884363" y="1121180"/>
        <a:ext cx="1774694" cy="1396627"/>
      </dsp:txXfrm>
    </dsp:sp>
    <dsp:sp modelId="{5AF2BFF0-C890-470D-BF99-A6C039C17CAE}">
      <dsp:nvSpPr>
        <dsp:cNvPr id="0" name=""/>
        <dsp:cNvSpPr/>
      </dsp:nvSpPr>
      <dsp:spPr>
        <a:xfrm flipH="1">
          <a:off x="6956473" y="1944544"/>
          <a:ext cx="52257" cy="164310"/>
        </a:xfrm>
        <a:prstGeom prst="left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552E952-7054-449A-BF26-16ED4AB9D378}">
      <dsp:nvSpPr>
        <dsp:cNvPr id="0" name=""/>
        <dsp:cNvSpPr/>
      </dsp:nvSpPr>
      <dsp:spPr>
        <a:xfrm flipH="1">
          <a:off x="7601433" y="484371"/>
          <a:ext cx="45742" cy="45742"/>
        </a:xfrm>
        <a:prstGeom prst="left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solidFill>
          <a:schemeClr val="bg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347D82F-BF23-4BFB-9F0B-91DCD5BB91B1}">
      <dsp:nvSpPr>
        <dsp:cNvPr id="0" name=""/>
        <dsp:cNvSpPr/>
      </dsp:nvSpPr>
      <dsp:spPr>
        <a:xfrm>
          <a:off x="8556063" y="2568232"/>
          <a:ext cx="261472" cy="52210"/>
        </a:xfrm>
        <a:prstGeom prst="left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C857A44-59D9-451E-8812-BA9BE2B45501}">
      <dsp:nvSpPr>
        <dsp:cNvPr id="0" name=""/>
        <dsp:cNvSpPr/>
      </dsp:nvSpPr>
      <dsp:spPr>
        <a:xfrm flipH="1">
          <a:off x="246697" y="2198315"/>
          <a:ext cx="49790" cy="52210"/>
        </a:xfrm>
        <a:prstGeom prst="left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13ABC9-3D52-4048-960E-02D40A6FDF52}" type="datetimeFigureOut">
              <a:rPr lang="ru-RU" smtClean="0"/>
              <a:pPr/>
              <a:t>15.04.2018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A67D27-2C68-40DC-A7AB-AA37B5CE91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49139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A67D27-2C68-40DC-A7AB-AA37B5CE9161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862498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A67D27-2C68-40DC-A7AB-AA37B5CE9161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498455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A67D27-2C68-40DC-A7AB-AA37B5CE9161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925659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A67D27-2C68-40DC-A7AB-AA37B5CE9161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42514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A67D27-2C68-40DC-A7AB-AA37B5CE9161}" type="slidenum">
              <a:rPr lang="ru-RU" smtClean="0"/>
              <a:pPr/>
              <a:t>47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42514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A67D27-2C68-40DC-A7AB-AA37B5CE9161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862498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A67D27-2C68-40DC-A7AB-AA37B5CE9161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06349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A67D27-2C68-40DC-A7AB-AA37B5CE9161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338550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A67D27-2C68-40DC-A7AB-AA37B5CE9161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790773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A67D27-2C68-40DC-A7AB-AA37B5CE9161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792511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A67D27-2C68-40DC-A7AB-AA37B5CE9161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199677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A67D27-2C68-40DC-A7AB-AA37B5CE9161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338805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A67D27-2C68-40DC-A7AB-AA37B5CE9161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18971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32672-6199-429D-8AFF-235558F6D361}" type="datetimeFigureOut">
              <a:rPr lang="ru-RU" smtClean="0"/>
              <a:pPr/>
              <a:t>15.04.2018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E37A1-31B9-48B2-9A2E-78B7B2A350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32672-6199-429D-8AFF-235558F6D361}" type="datetimeFigureOut">
              <a:rPr lang="ru-RU" smtClean="0"/>
              <a:pPr/>
              <a:t>15.04.2018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E37A1-31B9-48B2-9A2E-78B7B2A350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32672-6199-429D-8AFF-235558F6D361}" type="datetimeFigureOut">
              <a:rPr lang="ru-RU" smtClean="0"/>
              <a:pPr/>
              <a:t>15.04.2018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E37A1-31B9-48B2-9A2E-78B7B2A350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4949F7-1426-44F5-96C3-82CDA93AF5F8}" type="slidenum">
              <a:rPr lang="ru-RU" altLang="en-US">
                <a:solidFill>
                  <a:srgbClr val="000000"/>
                </a:solidFill>
              </a:rPr>
              <a:pPr/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8867609"/>
      </p:ext>
    </p:extLst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A9EE50-BCDF-4AC3-A5BC-844B0E3FE623}" type="slidenum">
              <a:rPr lang="ru-RU" altLang="en-US">
                <a:solidFill>
                  <a:srgbClr val="000000"/>
                </a:solidFill>
              </a:rPr>
              <a:pPr/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7520497"/>
      </p:ext>
    </p:extLst>
  </p:cSld>
  <p:clrMapOvr>
    <a:masterClrMapping/>
  </p:clrMapOvr>
  <p:transition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A52D81-26FF-4C59-AC63-15A9E6AEDCC0}" type="slidenum">
              <a:rPr lang="ru-RU" altLang="en-US">
                <a:solidFill>
                  <a:srgbClr val="000000"/>
                </a:solidFill>
              </a:rPr>
              <a:pPr/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2223663"/>
      </p:ext>
    </p:extLst>
  </p:cSld>
  <p:clrMapOvr>
    <a:masterClrMapping/>
  </p:clrMapOvr>
  <p:transition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836437-38A9-40E2-A19E-D3599E33CBD2}" type="slidenum">
              <a:rPr lang="ru-RU" altLang="en-US">
                <a:solidFill>
                  <a:srgbClr val="000000"/>
                </a:solidFill>
              </a:rPr>
              <a:pPr/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8521290"/>
      </p:ext>
    </p:extLst>
  </p:cSld>
  <p:clrMapOvr>
    <a:masterClrMapping/>
  </p:clrMapOvr>
  <p:transition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15551A-E252-43DA-8F50-01A132A28E4C}" type="slidenum">
              <a:rPr lang="ru-RU" altLang="en-US">
                <a:solidFill>
                  <a:srgbClr val="000000"/>
                </a:solidFill>
              </a:rPr>
              <a:pPr/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1327126"/>
      </p:ext>
    </p:extLst>
  </p:cSld>
  <p:clrMapOvr>
    <a:masterClrMapping/>
  </p:clrMapOvr>
  <p:transition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905B3A-7F1C-4043-A5F8-ADC4A57B61DA}" type="slidenum">
              <a:rPr lang="ru-RU" altLang="en-US">
                <a:solidFill>
                  <a:srgbClr val="000000"/>
                </a:solidFill>
              </a:rPr>
              <a:pPr/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5071562"/>
      </p:ext>
    </p:extLst>
  </p:cSld>
  <p:clrMapOvr>
    <a:masterClrMapping/>
  </p:clrMapOvr>
  <p:transition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9CB901-4E0F-4D59-826D-4627C6351E8B}" type="slidenum">
              <a:rPr lang="ru-RU" altLang="en-US">
                <a:solidFill>
                  <a:srgbClr val="000000"/>
                </a:solidFill>
              </a:rPr>
              <a:pPr/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9878109"/>
      </p:ext>
    </p:extLst>
  </p:cSld>
  <p:clrMapOvr>
    <a:masterClrMapping/>
  </p:clrMapOvr>
  <p:transition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E13778-6E79-437A-873D-657745CECDF3}" type="slidenum">
              <a:rPr lang="ru-RU" altLang="en-US">
                <a:solidFill>
                  <a:srgbClr val="000000"/>
                </a:solidFill>
              </a:rPr>
              <a:pPr/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5485932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32672-6199-429D-8AFF-235558F6D361}" type="datetimeFigureOut">
              <a:rPr lang="ru-RU" smtClean="0"/>
              <a:pPr/>
              <a:t>15.04.2018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E37A1-31B9-48B2-9A2E-78B7B2A350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C77189-427A-424A-AB09-EDE3F3EBD042}" type="slidenum">
              <a:rPr lang="ru-RU" altLang="en-US">
                <a:solidFill>
                  <a:srgbClr val="000000"/>
                </a:solidFill>
              </a:rPr>
              <a:pPr/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8900709"/>
      </p:ext>
    </p:extLst>
  </p:cSld>
  <p:clrMapOvr>
    <a:masterClrMapping/>
  </p:clrMapOvr>
  <p:transition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3B8734-1D78-4195-973F-E155EE8D8319}" type="slidenum">
              <a:rPr lang="ru-RU" altLang="en-US">
                <a:solidFill>
                  <a:srgbClr val="000000"/>
                </a:solidFill>
              </a:rPr>
              <a:pPr/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7703185"/>
      </p:ext>
    </p:extLst>
  </p:cSld>
  <p:clrMapOvr>
    <a:masterClrMapping/>
  </p:clrMapOvr>
  <p:transition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D09D48-95FE-4C24-8CC0-73CA53989456}" type="slidenum">
              <a:rPr lang="ru-RU" altLang="en-US">
                <a:solidFill>
                  <a:srgbClr val="000000"/>
                </a:solidFill>
              </a:rPr>
              <a:pPr/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1740524"/>
      </p:ext>
    </p:extLst>
  </p:cSld>
  <p:clrMapOvr>
    <a:masterClrMapping/>
  </p:clrMapOvr>
  <p:transition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4949F7-1426-44F5-96C3-82CDA93AF5F8}" type="slidenum">
              <a:rPr lang="ru-RU" altLang="en-US">
                <a:solidFill>
                  <a:srgbClr val="000000"/>
                </a:solidFill>
              </a:rPr>
              <a:pPr/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9153839"/>
      </p:ext>
    </p:extLst>
  </p:cSld>
  <p:clrMapOvr>
    <a:masterClrMapping/>
  </p:clrMapOvr>
  <p:transition>
    <p:wipe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A9EE50-BCDF-4AC3-A5BC-844B0E3FE623}" type="slidenum">
              <a:rPr lang="ru-RU" altLang="en-US">
                <a:solidFill>
                  <a:srgbClr val="000000"/>
                </a:solidFill>
              </a:rPr>
              <a:pPr/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2083718"/>
      </p:ext>
    </p:extLst>
  </p:cSld>
  <p:clrMapOvr>
    <a:masterClrMapping/>
  </p:clrMapOvr>
  <p:transition>
    <p:wipe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A52D81-26FF-4C59-AC63-15A9E6AEDCC0}" type="slidenum">
              <a:rPr lang="ru-RU" altLang="en-US">
                <a:solidFill>
                  <a:srgbClr val="000000"/>
                </a:solidFill>
              </a:rPr>
              <a:pPr/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074269"/>
      </p:ext>
    </p:extLst>
  </p:cSld>
  <p:clrMapOvr>
    <a:masterClrMapping/>
  </p:clrMapOvr>
  <p:transition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836437-38A9-40E2-A19E-D3599E33CBD2}" type="slidenum">
              <a:rPr lang="ru-RU" altLang="en-US">
                <a:solidFill>
                  <a:srgbClr val="000000"/>
                </a:solidFill>
              </a:rPr>
              <a:pPr/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1948580"/>
      </p:ext>
    </p:extLst>
  </p:cSld>
  <p:clrMapOvr>
    <a:masterClrMapping/>
  </p:clrMapOvr>
  <p:transition>
    <p:wipe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15551A-E252-43DA-8F50-01A132A28E4C}" type="slidenum">
              <a:rPr lang="ru-RU" altLang="en-US">
                <a:solidFill>
                  <a:srgbClr val="000000"/>
                </a:solidFill>
              </a:rPr>
              <a:pPr/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6563044"/>
      </p:ext>
    </p:extLst>
  </p:cSld>
  <p:clrMapOvr>
    <a:masterClrMapping/>
  </p:clrMapOvr>
  <p:transition>
    <p:wipe dir="r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905B3A-7F1C-4043-A5F8-ADC4A57B61DA}" type="slidenum">
              <a:rPr lang="ru-RU" altLang="en-US">
                <a:solidFill>
                  <a:srgbClr val="000000"/>
                </a:solidFill>
              </a:rPr>
              <a:pPr/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8584325"/>
      </p:ext>
    </p:extLst>
  </p:cSld>
  <p:clrMapOvr>
    <a:masterClrMapping/>
  </p:clrMapOvr>
  <p:transition>
    <p:wipe dir="r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9CB901-4E0F-4D59-826D-4627C6351E8B}" type="slidenum">
              <a:rPr lang="ru-RU" altLang="en-US">
                <a:solidFill>
                  <a:srgbClr val="000000"/>
                </a:solidFill>
              </a:rPr>
              <a:pPr/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082918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32672-6199-429D-8AFF-235558F6D361}" type="datetimeFigureOut">
              <a:rPr lang="ru-RU" smtClean="0"/>
              <a:pPr/>
              <a:t>15.04.2018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E37A1-31B9-48B2-9A2E-78B7B2A350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E13778-6E79-437A-873D-657745CECDF3}" type="slidenum">
              <a:rPr lang="ru-RU" altLang="en-US">
                <a:solidFill>
                  <a:srgbClr val="000000"/>
                </a:solidFill>
              </a:rPr>
              <a:pPr/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1661963"/>
      </p:ext>
    </p:extLst>
  </p:cSld>
  <p:clrMapOvr>
    <a:masterClrMapping/>
  </p:clrMapOvr>
  <p:transition>
    <p:wipe dir="r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C77189-427A-424A-AB09-EDE3F3EBD042}" type="slidenum">
              <a:rPr lang="ru-RU" altLang="en-US">
                <a:solidFill>
                  <a:srgbClr val="000000"/>
                </a:solidFill>
              </a:rPr>
              <a:pPr/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7583026"/>
      </p:ext>
    </p:extLst>
  </p:cSld>
  <p:clrMapOvr>
    <a:masterClrMapping/>
  </p:clrMapOvr>
  <p:transition>
    <p:wipe dir="r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3B8734-1D78-4195-973F-E155EE8D8319}" type="slidenum">
              <a:rPr lang="ru-RU" altLang="en-US">
                <a:solidFill>
                  <a:srgbClr val="000000"/>
                </a:solidFill>
              </a:rPr>
              <a:pPr/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4003821"/>
      </p:ext>
    </p:extLst>
  </p:cSld>
  <p:clrMapOvr>
    <a:masterClrMapping/>
  </p:clrMapOvr>
  <p:transition>
    <p:wipe dir="r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D09D48-95FE-4C24-8CC0-73CA53989456}" type="slidenum">
              <a:rPr lang="ru-RU" altLang="en-US">
                <a:solidFill>
                  <a:srgbClr val="000000"/>
                </a:solidFill>
              </a:rPr>
              <a:pPr/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557857"/>
      </p:ext>
    </p:extLst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32672-6199-429D-8AFF-235558F6D361}" type="datetimeFigureOut">
              <a:rPr lang="ru-RU" smtClean="0"/>
              <a:pPr/>
              <a:t>15.04.2018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E37A1-31B9-48B2-9A2E-78B7B2A350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32672-6199-429D-8AFF-235558F6D361}" type="datetimeFigureOut">
              <a:rPr lang="ru-RU" smtClean="0"/>
              <a:pPr/>
              <a:t>15.04.2018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E37A1-31B9-48B2-9A2E-78B7B2A350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32672-6199-429D-8AFF-235558F6D361}" type="datetimeFigureOut">
              <a:rPr lang="ru-RU" smtClean="0"/>
              <a:pPr/>
              <a:t>15.04.2018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E37A1-31B9-48B2-9A2E-78B7B2A350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32672-6199-429D-8AFF-235558F6D361}" type="datetimeFigureOut">
              <a:rPr lang="ru-RU" smtClean="0"/>
              <a:pPr/>
              <a:t>15.04.2018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E37A1-31B9-48B2-9A2E-78B7B2A350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32672-6199-429D-8AFF-235558F6D361}" type="datetimeFigureOut">
              <a:rPr lang="ru-RU" smtClean="0"/>
              <a:pPr/>
              <a:t>15.04.2018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E37A1-31B9-48B2-9A2E-78B7B2A350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32672-6199-429D-8AFF-235558F6D361}" type="datetimeFigureOut">
              <a:rPr lang="ru-RU" smtClean="0"/>
              <a:pPr/>
              <a:t>15.04.2018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E37A1-31B9-48B2-9A2E-78B7B2A350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D32672-6199-429D-8AFF-235558F6D361}" type="datetimeFigureOut">
              <a:rPr lang="ru-RU" smtClean="0"/>
              <a:pPr/>
              <a:t>15.04.2018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3E37A1-31B9-48B2-9A2E-78B7B2A3503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142361A2-CAAB-45AA-84B2-E11D024297DA}" type="slidenum">
              <a:rPr lang="ru-RU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en-US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0421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wipe dir="r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142361A2-CAAB-45AA-84B2-E11D024297DA}" type="slidenum">
              <a:rPr lang="ru-RU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en-US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7957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wipe dir="r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jpe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2.wdp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16.png"/><Relationship Id="rId4" Type="http://schemas.openxmlformats.org/officeDocument/2006/relationships/image" Target="../media/image3.png"/><Relationship Id="rId9" Type="http://schemas.microsoft.com/office/2007/relationships/diagramDrawing" Target="../diagrams/drawing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6.png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8.jpe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9.jpe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6.png"/><Relationship Id="rId5" Type="http://schemas.openxmlformats.org/officeDocument/2006/relationships/image" Target="../media/image20.pn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5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png"/><Relationship Id="rId5" Type="http://schemas.microsoft.com/office/2007/relationships/hdphoto" Target="../media/hdphoto4.wdp"/><Relationship Id="rId4" Type="http://schemas.openxmlformats.org/officeDocument/2006/relationships/image" Target="../media/image3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4.xml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Давыдова\Desktop\ФОН\bg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9EE50-BCDF-4AC3-A5BC-844B0E3FE623}" type="slidenum">
              <a:rPr lang="ru-RU" altLang="en-US" smtClean="0">
                <a:solidFill>
                  <a:srgbClr val="000000"/>
                </a:solidFill>
              </a:rPr>
              <a:pPr/>
              <a:t>1</a:t>
            </a:fld>
            <a:endParaRPr lang="ru-RU" altLang="en-US">
              <a:solidFill>
                <a:srgbClr val="000000"/>
              </a:solidFill>
            </a:endParaRPr>
          </a:p>
        </p:txBody>
      </p:sp>
      <p:pic>
        <p:nvPicPr>
          <p:cNvPr id="7" name="Рисунок 6" descr="C:\Documents and Settings\1\Рабочий стол\Фото на  конукрс\_1_Журавль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44409" y="-171400"/>
            <a:ext cx="899592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64087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Муниципальное дошкольное образовательное учреждение</a:t>
            </a:r>
          </a:p>
          <a:p>
            <a:pPr algn="ctr"/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«Детский сад № 12»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670" y="1412776"/>
            <a:ext cx="9045811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Создание </a:t>
            </a:r>
          </a:p>
          <a:p>
            <a:pPr algn="ctr"/>
            <a:r>
              <a:rPr lang="ru-RU" sz="44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вариативной среды в условиях </a:t>
            </a:r>
          </a:p>
          <a:p>
            <a:pPr algn="ctr"/>
            <a:r>
              <a:rPr lang="ru-RU" sz="44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интегрированного управления  ДОУ</a:t>
            </a:r>
            <a:endParaRPr lang="ru-RU" sz="44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55877" y="4509120"/>
            <a:ext cx="578812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400" dirty="0" smtClean="0">
                <a:solidFill>
                  <a:srgbClr val="000066"/>
                </a:solidFill>
                <a:latin typeface="Calibri" pitchFamily="34" charset="0"/>
              </a:rPr>
              <a:t>«Субъектная </a:t>
            </a:r>
            <a:r>
              <a:rPr lang="ru-RU" sz="2400" dirty="0" smtClean="0">
                <a:solidFill>
                  <a:srgbClr val="000066"/>
                </a:solidFill>
                <a:latin typeface="Calibri" pitchFamily="34" charset="0"/>
              </a:rPr>
              <a:t>позиция педагога</a:t>
            </a:r>
          </a:p>
          <a:p>
            <a:pPr algn="r"/>
            <a:r>
              <a:rPr lang="ru-RU" sz="2400" dirty="0" smtClean="0">
                <a:solidFill>
                  <a:srgbClr val="000066"/>
                </a:solidFill>
                <a:latin typeface="Calibri" pitchFamily="34" charset="0"/>
              </a:rPr>
              <a:t> в образовательном процессе –</a:t>
            </a:r>
          </a:p>
          <a:p>
            <a:pPr algn="r"/>
            <a:r>
              <a:rPr lang="ru-RU" sz="2400" dirty="0" smtClean="0">
                <a:solidFill>
                  <a:srgbClr val="000066"/>
                </a:solidFill>
                <a:latin typeface="Calibri" pitchFamily="34" charset="0"/>
              </a:rPr>
              <a:t> главная психологическая установка, </a:t>
            </a:r>
          </a:p>
          <a:p>
            <a:pPr algn="r"/>
            <a:r>
              <a:rPr lang="ru-RU" sz="2400" dirty="0" smtClean="0">
                <a:solidFill>
                  <a:srgbClr val="000066"/>
                </a:solidFill>
                <a:latin typeface="Calibri" pitchFamily="34" charset="0"/>
              </a:rPr>
              <a:t>без которой освоение </a:t>
            </a:r>
            <a:r>
              <a:rPr lang="ru-RU" sz="2400" smtClean="0">
                <a:solidFill>
                  <a:srgbClr val="000066"/>
                </a:solidFill>
                <a:latin typeface="Calibri" pitchFamily="34" charset="0"/>
              </a:rPr>
              <a:t>ФГОС </a:t>
            </a:r>
            <a:r>
              <a:rPr lang="ru-RU" sz="2400" smtClean="0">
                <a:solidFill>
                  <a:srgbClr val="000066"/>
                </a:solidFill>
                <a:latin typeface="Calibri" pitchFamily="34" charset="0"/>
              </a:rPr>
              <a:t>невозможно»</a:t>
            </a:r>
            <a:r>
              <a:rPr lang="ru-RU" sz="2400" dirty="0" smtClean="0">
                <a:solidFill>
                  <a:srgbClr val="000066"/>
                </a:solidFill>
                <a:latin typeface="Calibri" pitchFamily="34" charset="0"/>
              </a:rPr>
              <a:t> </a:t>
            </a:r>
            <a:endParaRPr lang="ru-RU" sz="2400" b="1" dirty="0">
              <a:solidFill>
                <a:srgbClr val="000066"/>
              </a:solidFill>
              <a:latin typeface="Calibri" pitchFamily="34" charset="0"/>
            </a:endParaRPr>
          </a:p>
        </p:txBody>
      </p:sp>
      <p:pic>
        <p:nvPicPr>
          <p:cNvPr id="12" name="Picture 2" descr="https://08.img.avito.st/432x324/192039560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581128"/>
            <a:ext cx="1955562" cy="1955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1952271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Давыдова\Desktop\ФОН\bg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667503"/>
            <a:ext cx="9144000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00FF"/>
                </a:solidFill>
              </a:rPr>
              <a:t>Задачи: </a:t>
            </a:r>
            <a:endParaRPr lang="ru-RU" sz="2800" b="1" dirty="0" smtClean="0">
              <a:solidFill>
                <a:srgbClr val="0000FF"/>
              </a:solidFill>
            </a:endParaRPr>
          </a:p>
          <a:p>
            <a:endParaRPr lang="ru-RU" dirty="0"/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002060"/>
                </a:solidFill>
              </a:rPr>
              <a:t>Разработать  нормативно- правовые документы, необходимые для создания вариативной среды ДОУ и ее функционирования.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</a:rPr>
              <a:t>Создать систему  обучения социально-педагогическому  проектированию в условиях вариативной среды ДОУ.</a:t>
            </a:r>
            <a:endParaRPr lang="ru-RU" b="1" dirty="0">
              <a:solidFill>
                <a:srgbClr val="002060"/>
              </a:solidFill>
            </a:endParaRP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002060"/>
                </a:solidFill>
              </a:rPr>
              <a:t>Разработать индивидуальные маршруты профессионального развития педагогических кадров внутри организации на основе  действующего стандарта.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</a:rPr>
              <a:t>Разработать  алгоритмы исследования  индивидуальных образовательных ситуаций  для  педагогов.</a:t>
            </a:r>
            <a:endParaRPr lang="ru-RU" b="1" dirty="0">
              <a:solidFill>
                <a:srgbClr val="002060"/>
              </a:solidFill>
            </a:endParaRP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002060"/>
                </a:solidFill>
              </a:rPr>
              <a:t>Создать банк данных индивидуальных образовательных ситуаций с воспитанниками и способов их разрешения.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002060"/>
                </a:solidFill>
              </a:rPr>
              <a:t>Разработать методические рекомендации для дошкольных </a:t>
            </a:r>
            <a:r>
              <a:rPr lang="ru-RU" b="1" dirty="0" smtClean="0">
                <a:solidFill>
                  <a:srgbClr val="002060"/>
                </a:solidFill>
              </a:rPr>
              <a:t> учреждений </a:t>
            </a:r>
            <a:r>
              <a:rPr lang="ru-RU" b="1" dirty="0">
                <a:solidFill>
                  <a:srgbClr val="002060"/>
                </a:solidFill>
              </a:rPr>
              <a:t>по созданию </a:t>
            </a:r>
            <a:r>
              <a:rPr lang="ru-RU" b="1" dirty="0" smtClean="0">
                <a:solidFill>
                  <a:srgbClr val="002060"/>
                </a:solidFill>
              </a:rPr>
              <a:t>вариативной среды.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C:\Documents and Settings\1\Рабочий стол\Фото на  конукрс\_1_Журавль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18058" y="47703"/>
            <a:ext cx="650041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http://gazeta.dp.ua/wp-content/uploads/2013/11/04-130x13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0" b="100000" l="0" r="9846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17521" y="5940923"/>
            <a:ext cx="1025558" cy="1025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6222537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Давыдова\Desktop\ФОН\bg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9EE50-BCDF-4AC3-A5BC-844B0E3FE623}" type="slidenum">
              <a:rPr lang="ru-RU" altLang="en-US" smtClean="0">
                <a:solidFill>
                  <a:srgbClr val="000000"/>
                </a:solidFill>
              </a:rPr>
              <a:pPr/>
              <a:t>11</a:t>
            </a:fld>
            <a:endParaRPr lang="ru-RU" altLang="en-US">
              <a:solidFill>
                <a:srgbClr val="000000"/>
              </a:solidFill>
            </a:endParaRPr>
          </a:p>
        </p:txBody>
      </p:sp>
      <p:pic>
        <p:nvPicPr>
          <p:cNvPr id="7" name="Рисунок 6" descr="C:\Documents and Settings\1\Рабочий стол\Фото на  конукрс\_1_Журавль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93959" y="121168"/>
            <a:ext cx="650041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78" name="Picture 2" descr="http://ctoetotakoe.ru/wp-content/uploads/2016/10/Kouching-eto-chto-takoe-3-1140x89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61826" y="4869160"/>
            <a:ext cx="2282174" cy="17937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0" y="311751"/>
            <a:ext cx="9324528" cy="6617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Нормативные документы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Федеральный закон  от 29.12.2012 года № 273 – ФЗ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«Об образовании в Российской Федерации»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 приказ Министерства образования и науки Российской Федерации от 17.10.2013 года № 1155 «Об утверждении  федерального государственного образовательного стандарта дошкольного образования»;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 Профессиональный  стандарт педагога (утвержден приказом Министерства труда и социальной защиты РФ от 18 октября 2013 года № 544)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200" dirty="0" smtClean="0">
                <a:solidFill>
                  <a:srgbClr val="000066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200" dirty="0" smtClean="0">
                <a:solidFill>
                  <a:srgbClr val="000066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П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риказ от 30.08.2013г. № 1014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rgbClr val="000066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Минобрнауки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РФ «Об утверждении порядка организации и осуществления образовательной деятельности по основным общеобразовательным программам – образовательным программам дошкольного образования»; 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-Постановление Главного государственного санитарного врача  РФ от 15.05.2013г. № 26 «Об утверждении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rgbClr val="000066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СанПиН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2.4.1.3049-13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«Санитарно-эпидемиологические требования к устройству,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содержанию и организацию режима , работы дошкольных образовательных организаций»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952271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Давыдова\Desktop\ФОН\bg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076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01A4C7F-77B8-4DEC-A76F-286A92A5E092}" type="slidenum">
              <a:rPr lang="ru-RU" altLang="en-US">
                <a:solidFill>
                  <a:srgbClr val="000000"/>
                </a:solidFill>
              </a:rPr>
              <a:pPr/>
              <a:t>12</a:t>
            </a:fld>
            <a:endParaRPr lang="ru-RU" altLang="en-US">
              <a:solidFill>
                <a:srgbClr val="000000"/>
              </a:solidFill>
            </a:endParaRPr>
          </a:p>
        </p:txBody>
      </p:sp>
      <p:pic>
        <p:nvPicPr>
          <p:cNvPr id="6" name="Рисунок 5" descr="C:\Documents and Settings\1\Рабочий стол\Фото на  конукрс\_1_Журавль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68455" y="185189"/>
            <a:ext cx="650041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323528" y="404664"/>
            <a:ext cx="8532440" cy="6678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Локальные документы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•  Устав МДОУ, дата регистрации 08.05.2015 г. приказ № 01-05/304;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•  Программа развития ДОУ детский сад № 12 «Шаг в будущее» приказ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№ 01-04/48 от 05.09.2012 г, протокол № 1 от 04.09.2012 г.;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• Основная образовательная программа МДОУ детского сада № 12, разработана в соответствие Федерального государственного образовательного стандарта дошкольного образования и примерной  ООП дошкольного образования; 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• Положение о педагогическом совете ;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• Положения о службах ДОУ;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• Положение о деятельности 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66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психолого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- медико-педагогического консилиума  муниципального дошкольного образовательного учреждения «Детский сад № 12»;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• положение об организации инклюзивного образования детей с ОВЗ по адаптированной  основной образовательной программе  дошкольного образования;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• Коллективный договор;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• Правила внутреннего трудового распорядка;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• Договор между МДОУ «Детский сад № 12» и родителями;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• Положение об оплате труда работников МДОУ «Детский сад № 12»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084491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Давыдова\Desktop\ФОН\bg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684213" y="620688"/>
            <a:ext cx="7632700" cy="5505475"/>
          </a:xfrm>
        </p:spPr>
        <p:txBody>
          <a:bodyPr/>
          <a:lstStyle/>
          <a:p>
            <a:pPr marL="3657600" lvl="8" indent="0" algn="just">
              <a:lnSpc>
                <a:spcPct val="150000"/>
              </a:lnSpc>
              <a:buNone/>
            </a:pPr>
            <a:r>
              <a:rPr lang="ru-RU" altLang="ru-RU" sz="1600" dirty="0" smtClean="0">
                <a:solidFill>
                  <a:srgbClr val="000066"/>
                </a:solidFill>
                <a:latin typeface="Calibri" panose="020F0502020204030204" pitchFamily="34" charset="0"/>
              </a:rPr>
              <a:t> </a:t>
            </a:r>
          </a:p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600" b="1" dirty="0" smtClean="0">
                <a:solidFill>
                  <a:srgbClr val="00006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Образовательная среда –</a:t>
            </a:r>
            <a:endParaRPr lang="en-US" sz="2600" b="1" dirty="0" smtClean="0">
              <a:solidFill>
                <a:srgbClr val="000066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600" b="1" dirty="0" smtClean="0">
                <a:solidFill>
                  <a:srgbClr val="00006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haroni" panose="02010803020104030203" pitchFamily="2" charset="-79"/>
              </a:rPr>
              <a:t>это совокупность условий, оказывающих </a:t>
            </a:r>
            <a:endParaRPr lang="ru-RU" sz="2600" b="1" dirty="0" smtClean="0">
              <a:solidFill>
                <a:srgbClr val="000066"/>
              </a:solidFill>
              <a:latin typeface="Calibri" panose="020F0502020204030204" pitchFamily="34" charset="0"/>
              <a:ea typeface="Calibri" panose="020F0502020204030204" pitchFamily="34" charset="0"/>
              <a:cs typeface="Aharoni" panose="02010803020104030203" pitchFamily="2" charset="-79"/>
            </a:endParaRPr>
          </a:p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600" b="1" dirty="0" smtClean="0">
                <a:solidFill>
                  <a:srgbClr val="00006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haroni" panose="02010803020104030203" pitchFamily="2" charset="-79"/>
              </a:rPr>
              <a:t>прямое </a:t>
            </a:r>
            <a:r>
              <a:rPr lang="ru-RU" sz="2600" b="1" dirty="0">
                <a:solidFill>
                  <a:srgbClr val="00006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haroni" panose="02010803020104030203" pitchFamily="2" charset="-79"/>
              </a:rPr>
              <a:t>и косвенное влияние на всестороннее развитие ребёнка в детском саду, состояние его физического и психического здоровья, успешность его дальнейшего образования, а также на деятельность всех участников образовательного </a:t>
            </a:r>
            <a:r>
              <a:rPr lang="ru-RU" sz="2600" b="1" dirty="0" smtClean="0">
                <a:solidFill>
                  <a:srgbClr val="00006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haroni" panose="02010803020104030203" pitchFamily="2" charset="-79"/>
              </a:rPr>
              <a:t>процесса</a:t>
            </a:r>
          </a:p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600" b="1" dirty="0" smtClean="0">
                <a:solidFill>
                  <a:srgbClr val="00006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haroni" panose="02010803020104030203" pitchFamily="2" charset="-79"/>
              </a:rPr>
              <a:t> </a:t>
            </a:r>
            <a:r>
              <a:rPr lang="ru-RU" sz="2600" b="1" dirty="0">
                <a:solidFill>
                  <a:srgbClr val="00006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haroni" panose="02010803020104030203" pitchFamily="2" charset="-79"/>
              </a:rPr>
              <a:t>в дошкольном </a:t>
            </a:r>
            <a:r>
              <a:rPr lang="ru-RU" sz="2600" b="1" dirty="0" smtClean="0">
                <a:solidFill>
                  <a:srgbClr val="000066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haroni" panose="02010803020104030203" pitchFamily="2" charset="-79"/>
              </a:rPr>
              <a:t> </a:t>
            </a:r>
            <a:r>
              <a:rPr lang="ru-RU" sz="2600" b="1" dirty="0" smtClean="0">
                <a:solidFill>
                  <a:srgbClr val="00006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haroni" panose="02010803020104030203" pitchFamily="2" charset="-79"/>
              </a:rPr>
              <a:t>учреждении</a:t>
            </a:r>
            <a:endParaRPr lang="ru-RU" sz="2600" b="1" dirty="0">
              <a:solidFill>
                <a:srgbClr val="000066"/>
              </a:solidFill>
              <a:latin typeface="Calibri" panose="020F0502020204030204" pitchFamily="34" charset="0"/>
              <a:ea typeface="Calibri" panose="020F0502020204030204" pitchFamily="34" charset="0"/>
              <a:cs typeface="Aharoni" panose="02010803020104030203" pitchFamily="2" charset="-79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600" dirty="0">
                <a:solidFill>
                  <a:srgbClr val="00006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ru-RU" altLang="ru-RU" dirty="0" smtClean="0">
              <a:solidFill>
                <a:srgbClr val="000066"/>
              </a:solidFill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ru-RU" altLang="ru-RU" dirty="0" smtClean="0">
              <a:solidFill>
                <a:srgbClr val="000066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ru-RU" altLang="ru-RU" dirty="0" smtClean="0">
              <a:solidFill>
                <a:srgbClr val="000066"/>
              </a:solidFill>
            </a:endParaRPr>
          </a:p>
        </p:txBody>
      </p:sp>
      <p:sp>
        <p:nvSpPr>
          <p:cNvPr id="3076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01A4C7F-77B8-4DEC-A76F-286A92A5E092}" type="slidenum">
              <a:rPr lang="ru-RU" altLang="en-US">
                <a:solidFill>
                  <a:srgbClr val="000000"/>
                </a:solidFill>
              </a:rPr>
              <a:pPr/>
              <a:t>13</a:t>
            </a:fld>
            <a:endParaRPr lang="ru-RU" altLang="en-US">
              <a:solidFill>
                <a:srgbClr val="000000"/>
              </a:solidFill>
            </a:endParaRPr>
          </a:p>
        </p:txBody>
      </p:sp>
      <p:pic>
        <p:nvPicPr>
          <p:cNvPr id="6" name="Рисунок 5" descr="C:\Documents and Settings\1\Рабочий стол\Фото на  конукрс\_1_Журавль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68455" y="185189"/>
            <a:ext cx="650041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4" name="Picture 2" descr="http://www.arcibologna.it/images/eventi/1593172261-1024x95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08304" y="4737702"/>
            <a:ext cx="2278264" cy="21202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56084491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Давыдова\Desktop\ФОН\bg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714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684213" y="620688"/>
            <a:ext cx="7632700" cy="5505475"/>
          </a:xfrm>
        </p:spPr>
        <p:txBody>
          <a:bodyPr/>
          <a:lstStyle/>
          <a:p>
            <a:pPr marL="3657600" lvl="8" indent="0" algn="just">
              <a:lnSpc>
                <a:spcPct val="150000"/>
              </a:lnSpc>
              <a:buNone/>
            </a:pPr>
            <a:r>
              <a:rPr lang="ru-RU" altLang="ru-RU" sz="1600" dirty="0" smtClean="0">
                <a:solidFill>
                  <a:srgbClr val="000066"/>
                </a:solidFill>
                <a:latin typeface="Calibri" panose="020F0502020204030204" pitchFamily="34" charset="0"/>
              </a:rPr>
              <a:t> 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ru-RU" altLang="ru-RU" dirty="0" smtClean="0">
              <a:solidFill>
                <a:srgbClr val="000066"/>
              </a:solidFill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ru-RU" altLang="ru-RU" dirty="0" smtClean="0">
              <a:solidFill>
                <a:srgbClr val="000066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ru-RU" altLang="ru-RU" dirty="0" smtClean="0">
              <a:solidFill>
                <a:srgbClr val="000066"/>
              </a:solidFill>
            </a:endParaRPr>
          </a:p>
        </p:txBody>
      </p:sp>
      <p:sp>
        <p:nvSpPr>
          <p:cNvPr id="3076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01A4C7F-77B8-4DEC-A76F-286A92A5E092}" type="slidenum">
              <a:rPr lang="ru-RU" altLang="en-US">
                <a:solidFill>
                  <a:srgbClr val="000000"/>
                </a:solidFill>
              </a:rPr>
              <a:pPr/>
              <a:t>14</a:t>
            </a:fld>
            <a:endParaRPr lang="ru-RU" altLang="en-US">
              <a:solidFill>
                <a:srgbClr val="000000"/>
              </a:solidFill>
            </a:endParaRPr>
          </a:p>
        </p:txBody>
      </p:sp>
      <p:pic>
        <p:nvPicPr>
          <p:cNvPr id="6" name="Рисунок 5" descr="C:\Documents and Settings\1\Рабочий стол\Фото на  конукрс\_1_Журавль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18979" y="0"/>
            <a:ext cx="650041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51520" y="563969"/>
            <a:ext cx="9073008" cy="6294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0066"/>
                </a:solidFill>
                <a:latin typeface="Calibri" pitchFamily="34" charset="0"/>
              </a:rPr>
              <a:t>Свойства:</a:t>
            </a:r>
          </a:p>
          <a:p>
            <a:endParaRPr lang="ru-RU" sz="900" b="1" dirty="0" smtClean="0">
              <a:solidFill>
                <a:srgbClr val="000066"/>
              </a:solidFill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000066"/>
                </a:solidFill>
                <a:latin typeface="Calibri" pitchFamily="34" charset="0"/>
              </a:rPr>
              <a:t>  гибкость, обозначающую способность образовательных структур к быстрому</a:t>
            </a:r>
          </a:p>
          <a:p>
            <a:r>
              <a:rPr lang="ru-RU" sz="2000" dirty="0" err="1" smtClean="0">
                <a:solidFill>
                  <a:srgbClr val="000066"/>
                </a:solidFill>
                <a:latin typeface="Calibri" pitchFamily="34" charset="0"/>
              </a:rPr>
              <a:t>перестраиванию</a:t>
            </a:r>
            <a:r>
              <a:rPr lang="ru-RU" sz="2000" dirty="0" smtClean="0">
                <a:solidFill>
                  <a:srgbClr val="000066"/>
                </a:solidFill>
                <a:latin typeface="Calibri" pitchFamily="34" charset="0"/>
              </a:rPr>
              <a:t> в соответствии с изменяющимися потребностями личности,</a:t>
            </a:r>
          </a:p>
          <a:p>
            <a:r>
              <a:rPr lang="ru-RU" sz="2000" dirty="0" smtClean="0">
                <a:solidFill>
                  <a:srgbClr val="000066"/>
                </a:solidFill>
                <a:latin typeface="Calibri" pitchFamily="34" charset="0"/>
              </a:rPr>
              <a:t>окружающей среды, общества;</a:t>
            </a:r>
          </a:p>
          <a:p>
            <a:pPr>
              <a:buFont typeface="Arial" pitchFamily="34" charset="0"/>
              <a:buChar char="•"/>
            </a:pPr>
            <a:endParaRPr lang="ru-RU" sz="900" dirty="0" smtClean="0">
              <a:solidFill>
                <a:srgbClr val="000066"/>
              </a:solidFill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000066"/>
                </a:solidFill>
                <a:latin typeface="Calibri" pitchFamily="34" charset="0"/>
              </a:rPr>
              <a:t>  непрерывность, выражающуюся через взаимодействие и</a:t>
            </a:r>
          </a:p>
          <a:p>
            <a:r>
              <a:rPr lang="ru-RU" sz="2000" dirty="0" smtClean="0">
                <a:solidFill>
                  <a:srgbClr val="000066"/>
                </a:solidFill>
                <a:latin typeface="Calibri" pitchFamily="34" charset="0"/>
              </a:rPr>
              <a:t>преемственность в деятельности входящих в нее элементов;</a:t>
            </a:r>
          </a:p>
          <a:p>
            <a:pPr>
              <a:buFont typeface="Arial" pitchFamily="34" charset="0"/>
              <a:buChar char="•"/>
            </a:pPr>
            <a:endParaRPr lang="ru-RU" sz="900" dirty="0" smtClean="0">
              <a:solidFill>
                <a:srgbClr val="000066"/>
              </a:solidFill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000066"/>
                </a:solidFill>
                <a:latin typeface="Calibri" pitchFamily="34" charset="0"/>
              </a:rPr>
              <a:t>  вариативность, предполагающую изменение развивающей среды в</a:t>
            </a:r>
          </a:p>
          <a:p>
            <a:r>
              <a:rPr lang="ru-RU" sz="2000" dirty="0" smtClean="0">
                <a:solidFill>
                  <a:srgbClr val="000066"/>
                </a:solidFill>
                <a:latin typeface="Calibri" pitchFamily="34" charset="0"/>
              </a:rPr>
              <a:t>соответствии с потребностями в образовательных услугах населения;</a:t>
            </a:r>
          </a:p>
          <a:p>
            <a:pPr>
              <a:buFont typeface="Arial" pitchFamily="34" charset="0"/>
              <a:buChar char="•"/>
            </a:pPr>
            <a:endParaRPr lang="ru-RU" sz="900" dirty="0" smtClean="0">
              <a:solidFill>
                <a:srgbClr val="000066"/>
              </a:solidFill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000066"/>
                </a:solidFill>
                <a:latin typeface="Calibri" pitchFamily="34" charset="0"/>
              </a:rPr>
              <a:t>  </a:t>
            </a:r>
            <a:r>
              <a:rPr lang="ru-RU" sz="2000" b="1" dirty="0" err="1" smtClean="0">
                <a:solidFill>
                  <a:srgbClr val="000066"/>
                </a:solidFill>
                <a:latin typeface="Calibri" pitchFamily="34" charset="0"/>
              </a:rPr>
              <a:t>интегрированность</a:t>
            </a:r>
            <a:r>
              <a:rPr lang="ru-RU" sz="2000" b="1" dirty="0" smtClean="0">
                <a:solidFill>
                  <a:srgbClr val="000066"/>
                </a:solidFill>
                <a:latin typeface="Calibri" pitchFamily="34" charset="0"/>
              </a:rPr>
              <a:t>, обеспечивающую решение воспитательных задач</a:t>
            </a:r>
          </a:p>
          <a:p>
            <a:r>
              <a:rPr lang="ru-RU" sz="2000" dirty="0" smtClean="0">
                <a:solidFill>
                  <a:srgbClr val="000066"/>
                </a:solidFill>
                <a:latin typeface="Calibri" pitchFamily="34" charset="0"/>
              </a:rPr>
              <a:t>посредством усиления взаимодействия входящих в нее структур;</a:t>
            </a:r>
          </a:p>
          <a:p>
            <a:pPr>
              <a:buFont typeface="Arial" pitchFamily="34" charset="0"/>
              <a:buChar char="•"/>
            </a:pPr>
            <a:endParaRPr lang="ru-RU" sz="900" dirty="0" smtClean="0">
              <a:solidFill>
                <a:srgbClr val="000066"/>
              </a:solidFill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000066"/>
                </a:solidFill>
                <a:latin typeface="Calibri" pitchFamily="34" charset="0"/>
              </a:rPr>
              <a:t>  установку на совместное деятельное общение всех субъектов</a:t>
            </a:r>
          </a:p>
          <a:p>
            <a:r>
              <a:rPr lang="ru-RU" sz="2000" b="1" dirty="0" smtClean="0">
                <a:solidFill>
                  <a:srgbClr val="000066"/>
                </a:solidFill>
                <a:latin typeface="Calibri" pitchFamily="34" charset="0"/>
              </a:rPr>
              <a:t>образовательного процесса, осуществляющееся на основе педагогической</a:t>
            </a:r>
          </a:p>
          <a:p>
            <a:r>
              <a:rPr lang="ru-RU" sz="2000" dirty="0" smtClean="0">
                <a:solidFill>
                  <a:srgbClr val="000066"/>
                </a:solidFill>
                <a:latin typeface="Calibri" pitchFamily="34" charset="0"/>
              </a:rPr>
              <a:t>поддержки как особой, скрытой от глаз воспитанников позиции педагога;</a:t>
            </a:r>
          </a:p>
          <a:p>
            <a:pPr>
              <a:buFont typeface="Arial" pitchFamily="34" charset="0"/>
              <a:buChar char="•"/>
            </a:pPr>
            <a:endParaRPr lang="ru-RU" sz="900" b="1" dirty="0" smtClean="0">
              <a:solidFill>
                <a:srgbClr val="000066"/>
              </a:solidFill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000066"/>
                </a:solidFill>
                <a:latin typeface="Calibri" pitchFamily="34" charset="0"/>
              </a:rPr>
              <a:t>  открытость, предусматривающую широкое участие всех субъектов</a:t>
            </a:r>
          </a:p>
          <a:p>
            <a:r>
              <a:rPr lang="ru-RU" sz="2000" dirty="0" smtClean="0">
                <a:solidFill>
                  <a:srgbClr val="000066"/>
                </a:solidFill>
                <a:latin typeface="Calibri" pitchFamily="34" charset="0"/>
              </a:rPr>
              <a:t>образования в управлении, демократизацию форм обучения, воспитания и</a:t>
            </a:r>
          </a:p>
          <a:p>
            <a:r>
              <a:rPr lang="ru-RU" sz="2000" dirty="0" smtClean="0">
                <a:solidFill>
                  <a:srgbClr val="000066"/>
                </a:solidFill>
                <a:latin typeface="Calibri" pitchFamily="34" charset="0"/>
              </a:rPr>
              <a:t>взаимодействия.</a:t>
            </a:r>
          </a:p>
          <a:p>
            <a:endParaRPr lang="ru-RU" dirty="0">
              <a:solidFill>
                <a:srgbClr val="000066"/>
              </a:solidFill>
            </a:endParaRPr>
          </a:p>
        </p:txBody>
      </p:sp>
      <p:pic>
        <p:nvPicPr>
          <p:cNvPr id="9" name="Picture 6" descr="http://gazeta.dp.ua/wp-content/uploads/2013/11/04-130x13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0" b="100000" l="0" r="9846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18442" y="5832442"/>
            <a:ext cx="1025558" cy="1025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0217720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Давыдова\Desktop\ФОН\bg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4572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9EE50-BCDF-4AC3-A5BC-844B0E3FE623}" type="slidenum">
              <a:rPr lang="ru-RU" altLang="en-US" smtClean="0">
                <a:solidFill>
                  <a:srgbClr val="000000"/>
                </a:solidFill>
              </a:rPr>
              <a:pPr/>
              <a:t>15</a:t>
            </a:fld>
            <a:endParaRPr lang="ru-RU" altLang="en-US">
              <a:solidFill>
                <a:srgbClr val="000000"/>
              </a:solidFill>
            </a:endParaRPr>
          </a:p>
        </p:txBody>
      </p:sp>
      <p:pic>
        <p:nvPicPr>
          <p:cNvPr id="7" name="Рисунок 6" descr="C:\Documents and Settings\1\Рабочий стол\Фото на  конукрс\_1_Журавль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93959" y="0"/>
            <a:ext cx="650041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403648" y="404664"/>
            <a:ext cx="63285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0066"/>
                </a:solidFill>
                <a:latin typeface="Calibri" pitchFamily="34" charset="0"/>
              </a:rPr>
              <a:t>Субъекты образовательной среды</a:t>
            </a:r>
            <a:endParaRPr lang="ru-RU" sz="3200" b="1" dirty="0">
              <a:solidFill>
                <a:srgbClr val="000066"/>
              </a:solidFill>
              <a:latin typeface="Calibri" pitchFamily="34" charset="0"/>
            </a:endParaRPr>
          </a:p>
        </p:txBody>
      </p:sp>
      <p:pic>
        <p:nvPicPr>
          <p:cNvPr id="10" name="Рисунок 9"/>
          <p:cNvPicPr/>
          <p:nvPr/>
        </p:nvPicPr>
        <p:blipFill>
          <a:blip r:embed="rId5" cstate="print"/>
          <a:srcRect l="22437" t="21988" r="62547" b="54000"/>
          <a:stretch>
            <a:fillRect/>
          </a:stretch>
        </p:blipFill>
        <p:spPr bwMode="auto">
          <a:xfrm>
            <a:off x="3707904" y="1412776"/>
            <a:ext cx="2304256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/>
          <p:nvPr/>
        </p:nvPicPr>
        <p:blipFill>
          <a:blip r:embed="rId5" cstate="print"/>
          <a:srcRect l="5681" t="47699" r="78697" b="31102"/>
          <a:stretch>
            <a:fillRect/>
          </a:stretch>
        </p:blipFill>
        <p:spPr bwMode="auto">
          <a:xfrm>
            <a:off x="755576" y="3284984"/>
            <a:ext cx="2736304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/>
          <p:nvPr/>
        </p:nvPicPr>
        <p:blipFill>
          <a:blip r:embed="rId5" cstate="print"/>
          <a:srcRect l="38574" t="43578" r="43044" b="27214"/>
          <a:stretch>
            <a:fillRect/>
          </a:stretch>
        </p:blipFill>
        <p:spPr bwMode="auto">
          <a:xfrm>
            <a:off x="6156176" y="3356992"/>
            <a:ext cx="2843808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Выгнутая вверх стрелка 12"/>
          <p:cNvSpPr/>
          <p:nvPr/>
        </p:nvSpPr>
        <p:spPr>
          <a:xfrm rot="19460279">
            <a:off x="1247976" y="1756175"/>
            <a:ext cx="2490405" cy="1008112"/>
          </a:xfrm>
          <a:prstGeom prst="curved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Выгнутая вверх стрелка 13"/>
          <p:cNvSpPr/>
          <p:nvPr/>
        </p:nvSpPr>
        <p:spPr>
          <a:xfrm rot="10569198">
            <a:off x="3059042" y="5410242"/>
            <a:ext cx="3287023" cy="1088210"/>
          </a:xfrm>
          <a:prstGeom prst="curvedDownArrow">
            <a:avLst>
              <a:gd name="adj1" fmla="val 25000"/>
              <a:gd name="adj2" fmla="val 50000"/>
              <a:gd name="adj3" fmla="val 2063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Выгнутая вверх стрелка 14"/>
          <p:cNvSpPr/>
          <p:nvPr/>
        </p:nvSpPr>
        <p:spPr>
          <a:xfrm rot="2501544">
            <a:off x="5932903" y="1968573"/>
            <a:ext cx="2704687" cy="1008112"/>
          </a:xfrm>
          <a:prstGeom prst="curved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952271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Давыдова\Desktop\ФОН\bg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2536" y="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9EE50-BCDF-4AC3-A5BC-844B0E3FE623}" type="slidenum">
              <a:rPr lang="ru-RU" altLang="en-US">
                <a:solidFill>
                  <a:srgbClr val="000000"/>
                </a:solidFill>
              </a:rPr>
              <a:pPr/>
              <a:t>16</a:t>
            </a:fld>
            <a:endParaRPr lang="ru-RU" altLang="en-US">
              <a:solidFill>
                <a:srgbClr val="000000"/>
              </a:solidFill>
            </a:endParaRPr>
          </a:p>
        </p:txBody>
      </p:sp>
      <p:pic>
        <p:nvPicPr>
          <p:cNvPr id="6" name="Рисунок 5" descr="C:\Documents and Settings\1\Рабочий стол\Фото на  конукрс\_1_Журавль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28384" y="0"/>
            <a:ext cx="650041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Содержимое 9"/>
          <p:cNvGraphicFramePr>
            <a:graphicFrameLocks noGrp="1"/>
          </p:cNvGraphicFramePr>
          <p:nvPr>
            <p:ph idx="1"/>
          </p:nvPr>
        </p:nvGraphicFramePr>
        <p:xfrm>
          <a:off x="457200" y="1196752"/>
          <a:ext cx="8686800" cy="49294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2" name="Арка 11"/>
          <p:cNvSpPr/>
          <p:nvPr/>
        </p:nvSpPr>
        <p:spPr>
          <a:xfrm rot="2833966">
            <a:off x="1388714" y="964568"/>
            <a:ext cx="5986080" cy="5715417"/>
          </a:xfrm>
          <a:prstGeom prst="blockArc">
            <a:avLst>
              <a:gd name="adj1" fmla="val 6374266"/>
              <a:gd name="adj2" fmla="val 20279269"/>
              <a:gd name="adj3" fmla="val 11019"/>
            </a:avLst>
          </a:prstGeom>
          <a:solidFill>
            <a:schemeClr val="accent5">
              <a:lumMod val="5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63888" y="836712"/>
            <a:ext cx="10488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0066"/>
                </a:solidFill>
                <a:latin typeface="Calibri" pitchFamily="34" charset="0"/>
              </a:rPr>
              <a:t>Социум</a:t>
            </a:r>
            <a:endParaRPr lang="ru-RU" sz="2000" b="1" dirty="0">
              <a:solidFill>
                <a:srgbClr val="000066"/>
              </a:solidFill>
              <a:latin typeface="Calibri" pitchFamily="34" charset="0"/>
            </a:endParaRPr>
          </a:p>
        </p:txBody>
      </p:sp>
      <p:pic>
        <p:nvPicPr>
          <p:cNvPr id="14" name="Рисунок 13"/>
          <p:cNvPicPr/>
          <p:nvPr/>
        </p:nvPicPr>
        <p:blipFill>
          <a:blip r:embed="rId10" cstate="print"/>
          <a:srcRect l="5681" t="47699" r="78697" b="31102"/>
          <a:stretch>
            <a:fillRect/>
          </a:stretch>
        </p:blipFill>
        <p:spPr bwMode="auto">
          <a:xfrm>
            <a:off x="1619672" y="4437112"/>
            <a:ext cx="1512168" cy="12961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/>
          <p:cNvPicPr/>
          <p:nvPr/>
        </p:nvPicPr>
        <p:blipFill>
          <a:blip r:embed="rId10" cstate="print"/>
          <a:srcRect l="38574" t="43578" r="43044" b="27214"/>
          <a:stretch>
            <a:fillRect/>
          </a:stretch>
        </p:blipFill>
        <p:spPr bwMode="auto">
          <a:xfrm>
            <a:off x="5724128" y="4437112"/>
            <a:ext cx="1512168" cy="12961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/>
          <p:cNvPicPr/>
          <p:nvPr/>
        </p:nvPicPr>
        <p:blipFill>
          <a:blip r:embed="rId10" cstate="print"/>
          <a:srcRect l="22437" t="21988" r="62547" b="54000"/>
          <a:stretch>
            <a:fillRect/>
          </a:stretch>
        </p:blipFill>
        <p:spPr bwMode="auto">
          <a:xfrm>
            <a:off x="3563888" y="3068960"/>
            <a:ext cx="1584176" cy="14401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Стрелка вправо 17"/>
          <p:cNvSpPr/>
          <p:nvPr/>
        </p:nvSpPr>
        <p:spPr>
          <a:xfrm rot="2154102">
            <a:off x="350622" y="1627030"/>
            <a:ext cx="1584176" cy="360040"/>
          </a:xfrm>
          <a:prstGeom prst="rightArrow">
            <a:avLst/>
          </a:prstGeom>
          <a:solidFill>
            <a:srgbClr val="FF0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 rot="4406843">
            <a:off x="2521951" y="1035195"/>
            <a:ext cx="1584176" cy="360040"/>
          </a:xfrm>
          <a:prstGeom prst="rightArrow">
            <a:avLst/>
          </a:prstGeom>
          <a:solidFill>
            <a:srgbClr val="00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>
            <a:off x="467544" y="3140968"/>
            <a:ext cx="1728192" cy="360040"/>
          </a:xfrm>
          <a:prstGeom prst="rightArrow">
            <a:avLst/>
          </a:prstGeom>
          <a:solidFill>
            <a:srgbClr val="00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 rot="8325823">
            <a:off x="5934383" y="1746232"/>
            <a:ext cx="1584176" cy="360040"/>
          </a:xfrm>
          <a:prstGeom prst="rightArrow">
            <a:avLst/>
          </a:prstGeom>
          <a:solidFill>
            <a:srgbClr val="00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 rot="12628914">
            <a:off x="6282035" y="5750135"/>
            <a:ext cx="1584176" cy="360040"/>
          </a:xfrm>
          <a:prstGeom prst="rightArrow">
            <a:avLst/>
          </a:prstGeom>
          <a:solidFill>
            <a:srgbClr val="FF0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395536" y="476672"/>
            <a:ext cx="19800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Calibri" pitchFamily="34" charset="0"/>
              </a:rPr>
              <a:t>Внешнее 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Calibri" pitchFamily="34" charset="0"/>
              </a:rPr>
              <a:t>пространство</a:t>
            </a:r>
            <a:endParaRPr lang="ru-RU" sz="24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095041" y="1700808"/>
            <a:ext cx="20489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3399"/>
                </a:solidFill>
                <a:latin typeface="Calibri" pitchFamily="34" charset="0"/>
              </a:rPr>
              <a:t>Внутреннее</a:t>
            </a:r>
          </a:p>
          <a:p>
            <a:r>
              <a:rPr lang="ru-RU" sz="2400" b="1" dirty="0" smtClean="0">
                <a:solidFill>
                  <a:srgbClr val="003399"/>
                </a:solidFill>
                <a:latin typeface="Calibri" pitchFamily="34" charset="0"/>
              </a:rPr>
              <a:t> пространство</a:t>
            </a:r>
            <a:endParaRPr lang="ru-RU" sz="2400" b="1" dirty="0">
              <a:solidFill>
                <a:srgbClr val="003399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900786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Давыдова\Desktop\ФОН\bg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 descr="C:\Documents and Settings\1\Рабочий стол\Фото на  конукрс\_1_Журавль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93959" y="260648"/>
            <a:ext cx="650041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Рисунок 32"/>
          <p:cNvPicPr/>
          <p:nvPr/>
        </p:nvPicPr>
        <p:blipFill>
          <a:blip r:embed="rId5" cstate="print"/>
          <a:srcRect l="13229" t="26242" r="54751" b="36548"/>
          <a:stretch>
            <a:fillRect/>
          </a:stretch>
        </p:blipFill>
        <p:spPr bwMode="auto">
          <a:xfrm>
            <a:off x="1259632" y="1268760"/>
            <a:ext cx="6480720" cy="48965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" name="Рисунок 33"/>
          <p:cNvPicPr/>
          <p:nvPr/>
        </p:nvPicPr>
        <p:blipFill>
          <a:blip r:embed="rId6" cstate="print">
            <a:lum bright="-24000"/>
          </a:blip>
          <a:srcRect l="5681" t="47699" r="78697" b="31102"/>
          <a:stretch>
            <a:fillRect/>
          </a:stretch>
        </p:blipFill>
        <p:spPr bwMode="auto">
          <a:xfrm>
            <a:off x="1259632" y="4365104"/>
            <a:ext cx="2304256" cy="21602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" name="Рисунок 34"/>
          <p:cNvPicPr/>
          <p:nvPr/>
        </p:nvPicPr>
        <p:blipFill>
          <a:blip r:embed="rId6" cstate="print">
            <a:lum bright="-12000"/>
          </a:blip>
          <a:srcRect l="38574" t="43578" r="43044" b="27214"/>
          <a:stretch>
            <a:fillRect/>
          </a:stretch>
        </p:blipFill>
        <p:spPr bwMode="auto">
          <a:xfrm>
            <a:off x="5508104" y="4365104"/>
            <a:ext cx="2448272" cy="22322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6" name="TextBox 35"/>
          <p:cNvSpPr txBox="1"/>
          <p:nvPr/>
        </p:nvSpPr>
        <p:spPr>
          <a:xfrm>
            <a:off x="323528" y="764704"/>
            <a:ext cx="59182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0066"/>
                </a:solidFill>
                <a:latin typeface="Calibri" pitchFamily="34" charset="0"/>
              </a:rPr>
              <a:t>Структура внутреннего пространства</a:t>
            </a:r>
            <a:endParaRPr lang="ru-RU" sz="2800" b="1" dirty="0">
              <a:solidFill>
                <a:srgbClr val="000066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Давыдова\Desktop\ФОН\bg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9EE50-BCDF-4AC3-A5BC-844B0E3FE623}" type="slidenum">
              <a:rPr lang="ru-RU" altLang="en-US" smtClean="0">
                <a:solidFill>
                  <a:srgbClr val="000000"/>
                </a:solidFill>
              </a:rPr>
              <a:pPr/>
              <a:t>18</a:t>
            </a:fld>
            <a:endParaRPr lang="ru-RU" altLang="en-US">
              <a:solidFill>
                <a:srgbClr val="000000"/>
              </a:solidFill>
            </a:endParaRPr>
          </a:p>
        </p:txBody>
      </p:sp>
      <p:pic>
        <p:nvPicPr>
          <p:cNvPr id="7" name="Рисунок 6" descr="C:\Documents and Settings\1\Рабочий стол\Фото на  конукрс\_1_Журавль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93959" y="121168"/>
            <a:ext cx="650041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/>
          <p:cNvPicPr/>
          <p:nvPr/>
        </p:nvPicPr>
        <p:blipFill>
          <a:blip r:embed="rId4" cstate="print"/>
          <a:srcRect l="22437" t="21988" r="62547" b="54000"/>
          <a:stretch>
            <a:fillRect/>
          </a:stretch>
        </p:blipFill>
        <p:spPr bwMode="auto">
          <a:xfrm>
            <a:off x="4572000" y="1556792"/>
            <a:ext cx="1800200" cy="15841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/>
          <p:cNvPicPr/>
          <p:nvPr/>
        </p:nvPicPr>
        <p:blipFill>
          <a:blip r:embed="rId4" cstate="print"/>
          <a:srcRect l="5681" t="47699" r="78697" b="31102"/>
          <a:stretch>
            <a:fillRect/>
          </a:stretch>
        </p:blipFill>
        <p:spPr bwMode="auto">
          <a:xfrm>
            <a:off x="7092280" y="3717032"/>
            <a:ext cx="1728192" cy="16561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5" name="Группа 24"/>
          <p:cNvGrpSpPr/>
          <p:nvPr/>
        </p:nvGrpSpPr>
        <p:grpSpPr>
          <a:xfrm>
            <a:off x="3683675" y="1052736"/>
            <a:ext cx="5460325" cy="4887173"/>
            <a:chOff x="3382391" y="407261"/>
            <a:chExt cx="5460325" cy="4887173"/>
          </a:xfrm>
        </p:grpSpPr>
        <p:grpSp>
          <p:nvGrpSpPr>
            <p:cNvPr id="16" name="Группа 15"/>
            <p:cNvGrpSpPr/>
            <p:nvPr/>
          </p:nvGrpSpPr>
          <p:grpSpPr>
            <a:xfrm rot="20522597">
              <a:off x="3382391" y="407261"/>
              <a:ext cx="5460325" cy="4887173"/>
              <a:chOff x="1339269" y="131887"/>
              <a:chExt cx="5108967" cy="4837337"/>
            </a:xfrm>
          </p:grpSpPr>
          <p:sp>
            <p:nvSpPr>
              <p:cNvPr id="17" name="Пирог 16"/>
              <p:cNvSpPr/>
              <p:nvPr/>
            </p:nvSpPr>
            <p:spPr>
              <a:xfrm rot="17257112">
                <a:off x="1475084" y="-3928"/>
                <a:ext cx="4837337" cy="5108967"/>
              </a:xfrm>
              <a:prstGeom prst="pie">
                <a:avLst>
                  <a:gd name="adj1" fmla="val 0"/>
                  <a:gd name="adj2" fmla="val 5400000"/>
                </a:avLst>
              </a:prstGeom>
              <a:solidFill>
                <a:srgbClr val="FFFF00"/>
              </a:solidFill>
              <a:ln>
                <a:solidFill>
                  <a:schemeClr val="bg2"/>
                </a:solidFill>
              </a:ln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8" name="Пирог 4"/>
              <p:cNvSpPr/>
              <p:nvPr/>
            </p:nvSpPr>
            <p:spPr>
              <a:xfrm rot="730497">
                <a:off x="4424836" y="1169444"/>
                <a:ext cx="1687542" cy="147984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9050" tIns="19050" rIns="19050" bIns="19050" numCol="1" spcCol="1270" anchor="ctr" anchorCtr="0">
                <a:noAutofit/>
              </a:bodyPr>
              <a:lstStyle/>
              <a:p>
                <a:pPr lvl="0"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600" b="1" kern="1200" dirty="0" smtClean="0">
                    <a:solidFill>
                      <a:srgbClr val="000066"/>
                    </a:solidFill>
                    <a:latin typeface="Calibri" pitchFamily="34" charset="0"/>
                  </a:rPr>
                  <a:t>Предметно-пространственный модуль</a:t>
                </a:r>
                <a:endParaRPr lang="ru-RU" sz="1600" b="1" kern="1200" dirty="0">
                  <a:solidFill>
                    <a:srgbClr val="000066"/>
                  </a:solidFill>
                  <a:latin typeface="Calibri" pitchFamily="34" charset="0"/>
                </a:endParaRPr>
              </a:p>
            </p:txBody>
          </p:sp>
        </p:grpSp>
        <p:sp>
          <p:nvSpPr>
            <p:cNvPr id="19" name="Овал 18"/>
            <p:cNvSpPr/>
            <p:nvPr/>
          </p:nvSpPr>
          <p:spPr>
            <a:xfrm>
              <a:off x="5796136" y="2204864"/>
              <a:ext cx="1008112" cy="1008112"/>
            </a:xfrm>
            <a:prstGeom prst="ellipse">
              <a:avLst/>
            </a:prstGeom>
            <a:solidFill>
              <a:schemeClr val="accent3">
                <a:lumMod val="95000"/>
              </a:schemeClr>
            </a:solidFill>
            <a:ln>
              <a:solidFill>
                <a:schemeClr val="accent3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3" name="Рисунок 12"/>
          <p:cNvPicPr/>
          <p:nvPr/>
        </p:nvPicPr>
        <p:blipFill>
          <a:blip r:embed="rId4" cstate="print">
            <a:lum bright="-12000"/>
          </a:blip>
          <a:srcRect l="38574" t="43578" r="43044" b="27214"/>
          <a:stretch>
            <a:fillRect/>
          </a:stretch>
        </p:blipFill>
        <p:spPr bwMode="auto">
          <a:xfrm>
            <a:off x="5220072" y="3212976"/>
            <a:ext cx="1800200" cy="15841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Прямоугольник 19"/>
          <p:cNvSpPr/>
          <p:nvPr/>
        </p:nvSpPr>
        <p:spPr>
          <a:xfrm>
            <a:off x="0" y="1412776"/>
            <a:ext cx="4139952" cy="432048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0066"/>
                </a:solidFill>
                <a:latin typeface="Calibri" pitchFamily="34" charset="0"/>
              </a:rPr>
              <a:t>Предметно-развивающая среда</a:t>
            </a:r>
            <a:endParaRPr lang="ru-RU" sz="2000" b="1" dirty="0">
              <a:solidFill>
                <a:srgbClr val="000066"/>
              </a:solidFill>
              <a:latin typeface="Calibri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0" y="2852936"/>
            <a:ext cx="2987824" cy="432048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0066"/>
                </a:solidFill>
                <a:latin typeface="Calibri" pitchFamily="34" charset="0"/>
              </a:rPr>
              <a:t>в   помещении ДОУ</a:t>
            </a:r>
            <a:endParaRPr lang="ru-RU" sz="2000" b="1" dirty="0">
              <a:solidFill>
                <a:srgbClr val="000066"/>
              </a:solidFill>
              <a:latin typeface="Calibri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483768" y="3717032"/>
            <a:ext cx="2592288" cy="432048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0066"/>
                </a:solidFill>
                <a:latin typeface="Calibri" pitchFamily="34" charset="0"/>
              </a:rPr>
              <a:t>на территории ДОУ</a:t>
            </a:r>
            <a:endParaRPr lang="ru-RU" sz="2000" b="1" dirty="0">
              <a:solidFill>
                <a:srgbClr val="000066"/>
              </a:solidFill>
              <a:latin typeface="Calibri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0" y="4941168"/>
            <a:ext cx="2304256" cy="432048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0066"/>
                </a:solidFill>
                <a:latin typeface="Calibri" pitchFamily="34" charset="0"/>
              </a:rPr>
              <a:t>группы</a:t>
            </a:r>
            <a:endParaRPr lang="ru-RU" sz="2000" b="1" dirty="0">
              <a:solidFill>
                <a:srgbClr val="000066"/>
              </a:solidFill>
              <a:latin typeface="Calibri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411760" y="5517232"/>
            <a:ext cx="2304256" cy="432048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0066"/>
                </a:solidFill>
                <a:latin typeface="Calibri" pitchFamily="34" charset="0"/>
              </a:rPr>
              <a:t>общие помещения</a:t>
            </a:r>
            <a:endParaRPr lang="ru-RU" sz="2000" b="1" dirty="0">
              <a:solidFill>
                <a:srgbClr val="000066"/>
              </a:solidFill>
              <a:latin typeface="Calibri" pitchFamily="34" charset="0"/>
            </a:endParaRPr>
          </a:p>
        </p:txBody>
      </p:sp>
      <p:sp>
        <p:nvSpPr>
          <p:cNvPr id="26" name="Выгнутая вниз стрелка 25"/>
          <p:cNvSpPr/>
          <p:nvPr/>
        </p:nvSpPr>
        <p:spPr>
          <a:xfrm rot="10334631">
            <a:off x="3875096" y="304328"/>
            <a:ext cx="2592288" cy="920957"/>
          </a:xfrm>
          <a:prstGeom prst="curvedUpArrow">
            <a:avLst/>
          </a:prstGeom>
          <a:solidFill>
            <a:srgbClr val="FFC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28" name="Прямая со стрелкой 27"/>
          <p:cNvCxnSpPr>
            <a:stCxn id="20" idx="2"/>
          </p:cNvCxnSpPr>
          <p:nvPr/>
        </p:nvCxnSpPr>
        <p:spPr>
          <a:xfrm>
            <a:off x="2069976" y="1844824"/>
            <a:ext cx="1853952" cy="1800200"/>
          </a:xfrm>
          <a:prstGeom prst="straightConnector1">
            <a:avLst/>
          </a:prstGeom>
          <a:ln w="28575">
            <a:solidFill>
              <a:srgbClr val="00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stCxn id="20" idx="2"/>
          </p:cNvCxnSpPr>
          <p:nvPr/>
        </p:nvCxnSpPr>
        <p:spPr>
          <a:xfrm flipH="1">
            <a:off x="1331640" y="1844824"/>
            <a:ext cx="738336" cy="936104"/>
          </a:xfrm>
          <a:prstGeom prst="straightConnector1">
            <a:avLst/>
          </a:prstGeom>
          <a:ln w="28575">
            <a:solidFill>
              <a:srgbClr val="00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>
            <a:endCxn id="24" idx="0"/>
          </p:cNvCxnSpPr>
          <p:nvPr/>
        </p:nvCxnSpPr>
        <p:spPr>
          <a:xfrm>
            <a:off x="1331640" y="3356992"/>
            <a:ext cx="2232248" cy="2160240"/>
          </a:xfrm>
          <a:prstGeom prst="straightConnector1">
            <a:avLst/>
          </a:prstGeom>
          <a:ln w="28575">
            <a:solidFill>
              <a:srgbClr val="00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flipH="1">
            <a:off x="539552" y="3356992"/>
            <a:ext cx="810344" cy="1584176"/>
          </a:xfrm>
          <a:prstGeom prst="straightConnector1">
            <a:avLst/>
          </a:prstGeom>
          <a:ln w="28575">
            <a:solidFill>
              <a:srgbClr val="00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41952271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Давыдова\Desktop\ФОН\bg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692696"/>
            <a:ext cx="921702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00FF"/>
                </a:solidFill>
              </a:rPr>
              <a:t> </a:t>
            </a:r>
          </a:p>
          <a:p>
            <a:endParaRPr lang="ru-RU" dirty="0"/>
          </a:p>
        </p:txBody>
      </p:sp>
      <p:pic>
        <p:nvPicPr>
          <p:cNvPr id="4" name="Рисунок 3" descr="C:\Documents and Settings\1\Рабочий стол\Фото на  конукрс\_1_Журавль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93959" y="0"/>
            <a:ext cx="650041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" name="Группа 14"/>
          <p:cNvGrpSpPr/>
          <p:nvPr/>
        </p:nvGrpSpPr>
        <p:grpSpPr>
          <a:xfrm flipH="1">
            <a:off x="827584" y="332656"/>
            <a:ext cx="5292176" cy="5157844"/>
            <a:chOff x="3382293" y="281364"/>
            <a:chExt cx="5732285" cy="5010203"/>
          </a:xfrm>
          <a:solidFill>
            <a:srgbClr val="33CC33"/>
          </a:solidFill>
        </p:grpSpPr>
        <p:grpSp>
          <p:nvGrpSpPr>
            <p:cNvPr id="16" name="Группа 15"/>
            <p:cNvGrpSpPr/>
            <p:nvPr/>
          </p:nvGrpSpPr>
          <p:grpSpPr>
            <a:xfrm rot="20522597">
              <a:off x="3382293" y="281364"/>
              <a:ext cx="5732285" cy="5010203"/>
              <a:chOff x="1351556" y="51843"/>
              <a:chExt cx="5363427" cy="4959112"/>
            </a:xfrm>
            <a:grpFill/>
          </p:grpSpPr>
          <p:sp>
            <p:nvSpPr>
              <p:cNvPr id="18" name="Пирог 17"/>
              <p:cNvSpPr/>
              <p:nvPr/>
            </p:nvSpPr>
            <p:spPr>
              <a:xfrm rot="17257112">
                <a:off x="1553714" y="-150315"/>
                <a:ext cx="4959112" cy="5363427"/>
              </a:xfrm>
              <a:prstGeom prst="pie">
                <a:avLst>
                  <a:gd name="adj1" fmla="val 0"/>
                  <a:gd name="adj2" fmla="val 5400000"/>
                </a:avLst>
              </a:prstGeom>
              <a:grpFill/>
              <a:ln>
                <a:solidFill>
                  <a:schemeClr val="bg2"/>
                </a:solidFill>
              </a:ln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9" name="Пирог 4"/>
              <p:cNvSpPr/>
              <p:nvPr/>
            </p:nvSpPr>
            <p:spPr>
              <a:xfrm rot="2998542">
                <a:off x="4641350" y="1087843"/>
                <a:ext cx="1665417" cy="1398884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9050" tIns="19050" rIns="19050" bIns="19050" numCol="1" spcCol="1270" anchor="ctr" anchorCtr="0">
                <a:noAutofit/>
              </a:bodyPr>
              <a:lstStyle/>
              <a:p>
                <a:pPr lvl="0"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2000" b="1" dirty="0" smtClean="0">
                    <a:solidFill>
                      <a:srgbClr val="000066"/>
                    </a:solidFill>
                    <a:latin typeface="Calibri" pitchFamily="34" charset="0"/>
                  </a:rPr>
                  <a:t>С</a:t>
                </a:r>
                <a:r>
                  <a:rPr lang="ru-RU" sz="2000" b="1" kern="1200" dirty="0" smtClean="0">
                    <a:solidFill>
                      <a:srgbClr val="000066"/>
                    </a:solidFill>
                    <a:latin typeface="Calibri" pitchFamily="34" charset="0"/>
                  </a:rPr>
                  <a:t>оциальный</a:t>
                </a:r>
              </a:p>
              <a:p>
                <a:pPr lvl="0"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2000" b="1" kern="1200" dirty="0" smtClean="0">
                    <a:solidFill>
                      <a:srgbClr val="000066"/>
                    </a:solidFill>
                    <a:latin typeface="Calibri" pitchFamily="34" charset="0"/>
                  </a:rPr>
                  <a:t>модуль</a:t>
                </a:r>
                <a:endParaRPr lang="ru-RU" sz="2000" b="1" kern="1200" dirty="0">
                  <a:solidFill>
                    <a:srgbClr val="000066"/>
                  </a:solidFill>
                  <a:latin typeface="Calibri" pitchFamily="34" charset="0"/>
                </a:endParaRPr>
              </a:p>
            </p:txBody>
          </p:sp>
        </p:grpSp>
        <p:sp>
          <p:nvSpPr>
            <p:cNvPr id="17" name="Овал 16"/>
            <p:cNvSpPr/>
            <p:nvPr/>
          </p:nvSpPr>
          <p:spPr>
            <a:xfrm>
              <a:off x="5796136" y="2204864"/>
              <a:ext cx="1008112" cy="1008112"/>
            </a:xfrm>
            <a:prstGeom prst="ellipse">
              <a:avLst/>
            </a:prstGeom>
            <a:solidFill>
              <a:schemeClr val="accent3">
                <a:lumMod val="95000"/>
              </a:schemeClr>
            </a:solidFill>
            <a:ln>
              <a:solidFill>
                <a:schemeClr val="accent3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0" name="Рисунок 19"/>
          <p:cNvPicPr/>
          <p:nvPr/>
        </p:nvPicPr>
        <p:blipFill>
          <a:blip r:embed="rId5" cstate="print"/>
          <a:srcRect l="22437" t="21988" r="62547" b="54000"/>
          <a:stretch>
            <a:fillRect/>
          </a:stretch>
        </p:blipFill>
        <p:spPr bwMode="auto">
          <a:xfrm>
            <a:off x="3275856" y="2492896"/>
            <a:ext cx="1800200" cy="15841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Рисунок 20"/>
          <p:cNvPicPr/>
          <p:nvPr/>
        </p:nvPicPr>
        <p:blipFill>
          <a:blip r:embed="rId5" cstate="print"/>
          <a:srcRect l="5681" t="47699" r="78697" b="31102"/>
          <a:stretch>
            <a:fillRect/>
          </a:stretch>
        </p:blipFill>
        <p:spPr bwMode="auto">
          <a:xfrm>
            <a:off x="1331640" y="3284984"/>
            <a:ext cx="1728192" cy="16561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Рисунок 21"/>
          <p:cNvPicPr/>
          <p:nvPr/>
        </p:nvPicPr>
        <p:blipFill>
          <a:blip r:embed="rId5" cstate="print">
            <a:lum bright="-12000"/>
          </a:blip>
          <a:srcRect l="38574" t="43578" r="43044" b="27214"/>
          <a:stretch>
            <a:fillRect/>
          </a:stretch>
        </p:blipFill>
        <p:spPr bwMode="auto">
          <a:xfrm>
            <a:off x="3707904" y="620688"/>
            <a:ext cx="1800200" cy="15841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" name="Прямоугольник 22"/>
          <p:cNvSpPr/>
          <p:nvPr/>
        </p:nvSpPr>
        <p:spPr>
          <a:xfrm>
            <a:off x="5580112" y="2060848"/>
            <a:ext cx="3563888" cy="1008112"/>
          </a:xfrm>
          <a:prstGeom prst="rect">
            <a:avLst/>
          </a:prstGeom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0066"/>
                </a:solidFill>
                <a:latin typeface="Calibri" pitchFamily="34" charset="0"/>
              </a:rPr>
              <a:t>Взаимодействие с детьми (личностно-ориентированная модель)</a:t>
            </a:r>
            <a:endParaRPr lang="ru-RU" sz="2000" b="1" dirty="0">
              <a:solidFill>
                <a:srgbClr val="000066"/>
              </a:solidFill>
              <a:latin typeface="Calibri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436096" y="3933056"/>
            <a:ext cx="3419872" cy="1008112"/>
          </a:xfrm>
          <a:prstGeom prst="rect">
            <a:avLst/>
          </a:prstGeom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66"/>
                </a:solidFill>
                <a:latin typeface="Calibri" pitchFamily="34" charset="0"/>
              </a:rPr>
              <a:t>Взаимодействие с родителями воспитанников в решении образовательных задач</a:t>
            </a:r>
            <a:endParaRPr lang="ru-RU" b="1" dirty="0">
              <a:solidFill>
                <a:srgbClr val="000066"/>
              </a:solidFill>
              <a:latin typeface="Calibri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331640" y="5373216"/>
            <a:ext cx="3563888" cy="1008112"/>
          </a:xfrm>
          <a:prstGeom prst="rect">
            <a:avLst/>
          </a:prstGeom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0066"/>
                </a:solidFill>
                <a:latin typeface="Calibri" pitchFamily="34" charset="0"/>
              </a:rPr>
              <a:t>Взаимодействие  участников образовательного процесса</a:t>
            </a:r>
            <a:endParaRPr lang="ru-RU" sz="2000" b="1" dirty="0">
              <a:solidFill>
                <a:srgbClr val="000066"/>
              </a:solidFill>
              <a:latin typeface="Calibri" pitchFamily="34" charset="0"/>
            </a:endParaRPr>
          </a:p>
        </p:txBody>
      </p:sp>
      <p:sp>
        <p:nvSpPr>
          <p:cNvPr id="26" name="Выгнутая вниз стрелка 25"/>
          <p:cNvSpPr/>
          <p:nvPr/>
        </p:nvSpPr>
        <p:spPr>
          <a:xfrm rot="5400000">
            <a:off x="-578051" y="3682507"/>
            <a:ext cx="2914682" cy="967508"/>
          </a:xfrm>
          <a:prstGeom prst="curvedUpArrow">
            <a:avLst>
              <a:gd name="adj1" fmla="val 25000"/>
              <a:gd name="adj2" fmla="val 50000"/>
              <a:gd name="adj3" fmla="val 38291"/>
            </a:avLst>
          </a:prstGeom>
          <a:solidFill>
            <a:srgbClr val="FFC000"/>
          </a:solidFill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27" name="Прямая со стрелкой 26"/>
          <p:cNvCxnSpPr/>
          <p:nvPr/>
        </p:nvCxnSpPr>
        <p:spPr>
          <a:xfrm flipV="1">
            <a:off x="4644008" y="2636912"/>
            <a:ext cx="864096" cy="2664296"/>
          </a:xfrm>
          <a:prstGeom prst="straightConnector1">
            <a:avLst/>
          </a:prstGeom>
          <a:ln w="28575">
            <a:solidFill>
              <a:srgbClr val="00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V="1">
            <a:off x="4860032" y="5013176"/>
            <a:ext cx="1656184" cy="792088"/>
          </a:xfrm>
          <a:prstGeom prst="straightConnector1">
            <a:avLst/>
          </a:prstGeom>
          <a:ln w="28575">
            <a:solidFill>
              <a:srgbClr val="00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6222537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Давыдова\Desktop\ФОН\bg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9EE50-BCDF-4AC3-A5BC-844B0E3FE623}" type="slidenum">
              <a:rPr lang="ru-RU" altLang="en-US" smtClean="0">
                <a:solidFill>
                  <a:srgbClr val="000000"/>
                </a:solidFill>
              </a:rPr>
              <a:pPr/>
              <a:t>2</a:t>
            </a:fld>
            <a:endParaRPr lang="ru-RU" altLang="en-US">
              <a:solidFill>
                <a:srgbClr val="000000"/>
              </a:solidFill>
            </a:endParaRPr>
          </a:p>
        </p:txBody>
      </p:sp>
      <p:pic>
        <p:nvPicPr>
          <p:cNvPr id="7" name="Рисунок 6" descr="C:\Documents and Settings\1\Рабочий стол\Фото на  конукрс\_1_Журавль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44409" y="-171400"/>
            <a:ext cx="899592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64087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Муниципальное дошкольное образовательное учреждение</a:t>
            </a:r>
          </a:p>
          <a:p>
            <a:pPr algn="ctr"/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«Детский сад № 12»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87624" y="1700808"/>
            <a:ext cx="6336991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0066"/>
                </a:solidFill>
                <a:latin typeface="Calibri" pitchFamily="34" charset="0"/>
              </a:rPr>
              <a:t>Субъект – это тот,</a:t>
            </a:r>
          </a:p>
          <a:p>
            <a:pPr algn="ctr"/>
            <a:r>
              <a:rPr lang="ru-RU" sz="3200" b="1" dirty="0" smtClean="0">
                <a:solidFill>
                  <a:srgbClr val="000066"/>
                </a:solidFill>
                <a:latin typeface="Calibri" pitchFamily="34" charset="0"/>
              </a:rPr>
              <a:t> кто сам ставит перед собой цели, </a:t>
            </a:r>
          </a:p>
          <a:p>
            <a:pPr algn="ctr"/>
            <a:r>
              <a:rPr lang="ru-RU" sz="3200" b="1" dirty="0" smtClean="0">
                <a:solidFill>
                  <a:srgbClr val="000066"/>
                </a:solidFill>
                <a:latin typeface="Calibri" pitchFamily="34" charset="0"/>
              </a:rPr>
              <a:t>сам ищет способы их реализации</a:t>
            </a:r>
          </a:p>
          <a:p>
            <a:pPr algn="ctr"/>
            <a:r>
              <a:rPr lang="ru-RU" sz="3200" b="1" dirty="0" smtClean="0">
                <a:solidFill>
                  <a:srgbClr val="000066"/>
                </a:solidFill>
                <a:latin typeface="Calibri" pitchFamily="34" charset="0"/>
              </a:rPr>
              <a:t> и осуществляет их,</a:t>
            </a:r>
          </a:p>
          <a:p>
            <a:pPr algn="ctr"/>
            <a:r>
              <a:rPr lang="ru-RU" sz="3200" b="1" dirty="0" smtClean="0">
                <a:solidFill>
                  <a:srgbClr val="000066"/>
                </a:solidFill>
                <a:latin typeface="Calibri" pitchFamily="34" charset="0"/>
              </a:rPr>
              <a:t> сам оценивает результаты</a:t>
            </a:r>
            <a:endParaRPr lang="ru-RU" sz="3200" b="1" dirty="0">
              <a:solidFill>
                <a:srgbClr val="000066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952271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Давыдова\Desktop\ФОН\bg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4168" y="404664"/>
            <a:ext cx="2468960" cy="36004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" name="Рисунок 5" descr="C:\Documents and Settings\1\Рабочий стол\Фото на  конукрс\_1_Журавль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72400" y="0"/>
            <a:ext cx="650041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Группа 7"/>
          <p:cNvGrpSpPr/>
          <p:nvPr/>
        </p:nvGrpSpPr>
        <p:grpSpPr>
          <a:xfrm rot="2663601" flipH="1">
            <a:off x="4036672" y="585148"/>
            <a:ext cx="5292176" cy="5157844"/>
            <a:chOff x="3382293" y="281364"/>
            <a:chExt cx="5732285" cy="5010203"/>
          </a:xfrm>
          <a:solidFill>
            <a:srgbClr val="FF0000"/>
          </a:solidFill>
        </p:grpSpPr>
        <p:grpSp>
          <p:nvGrpSpPr>
            <p:cNvPr id="9" name="Группа 15"/>
            <p:cNvGrpSpPr/>
            <p:nvPr/>
          </p:nvGrpSpPr>
          <p:grpSpPr>
            <a:xfrm rot="20522597">
              <a:off x="3382293" y="281364"/>
              <a:ext cx="5732285" cy="5010203"/>
              <a:chOff x="1351556" y="51843"/>
              <a:chExt cx="5363427" cy="4959112"/>
            </a:xfrm>
            <a:grpFill/>
          </p:grpSpPr>
          <p:sp>
            <p:nvSpPr>
              <p:cNvPr id="11" name="Пирог 10"/>
              <p:cNvSpPr/>
              <p:nvPr/>
            </p:nvSpPr>
            <p:spPr>
              <a:xfrm rot="17257112">
                <a:off x="1553714" y="-150315"/>
                <a:ext cx="4959112" cy="5363427"/>
              </a:xfrm>
              <a:prstGeom prst="pie">
                <a:avLst>
                  <a:gd name="adj1" fmla="val 0"/>
                  <a:gd name="adj2" fmla="val 5400000"/>
                </a:avLst>
              </a:prstGeom>
              <a:grpFill/>
              <a:ln>
                <a:solidFill>
                  <a:schemeClr val="bg2"/>
                </a:solidFill>
              </a:ln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2" name="Пирог 4"/>
              <p:cNvSpPr/>
              <p:nvPr/>
            </p:nvSpPr>
            <p:spPr>
              <a:xfrm rot="3741004">
                <a:off x="4609429" y="1143645"/>
                <a:ext cx="1665417" cy="1398884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9050" tIns="19050" rIns="19050" bIns="19050" numCol="1" spcCol="1270" anchor="ctr" anchorCtr="0">
                <a:noAutofit/>
              </a:bodyPr>
              <a:lstStyle/>
              <a:p>
                <a:pPr lvl="0"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2000" b="1" dirty="0" smtClean="0">
                    <a:solidFill>
                      <a:srgbClr val="000066"/>
                    </a:solidFill>
                    <a:latin typeface="Calibri" pitchFamily="34" charset="0"/>
                  </a:rPr>
                  <a:t>Психолого-дидактический </a:t>
                </a:r>
                <a:endParaRPr lang="ru-RU" sz="2000" b="1" kern="1200" dirty="0" smtClean="0">
                  <a:solidFill>
                    <a:srgbClr val="000066"/>
                  </a:solidFill>
                  <a:latin typeface="Calibri" pitchFamily="34" charset="0"/>
                </a:endParaRPr>
              </a:p>
              <a:p>
                <a:pPr lvl="0"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2000" b="1" kern="1200" dirty="0" smtClean="0">
                    <a:solidFill>
                      <a:srgbClr val="000066"/>
                    </a:solidFill>
                    <a:latin typeface="Calibri" pitchFamily="34" charset="0"/>
                  </a:rPr>
                  <a:t>модуль</a:t>
                </a:r>
                <a:endParaRPr lang="ru-RU" sz="2000" b="1" kern="1200" dirty="0">
                  <a:solidFill>
                    <a:srgbClr val="000066"/>
                  </a:solidFill>
                  <a:latin typeface="Calibri" pitchFamily="34" charset="0"/>
                </a:endParaRPr>
              </a:p>
            </p:txBody>
          </p:sp>
        </p:grpSp>
        <p:sp>
          <p:nvSpPr>
            <p:cNvPr id="10" name="Овал 9"/>
            <p:cNvSpPr/>
            <p:nvPr/>
          </p:nvSpPr>
          <p:spPr>
            <a:xfrm>
              <a:off x="5666394" y="2204864"/>
              <a:ext cx="1137854" cy="1008112"/>
            </a:xfrm>
            <a:prstGeom prst="ellipse">
              <a:avLst/>
            </a:prstGeom>
            <a:solidFill>
              <a:schemeClr val="accent3">
                <a:lumMod val="95000"/>
              </a:schemeClr>
            </a:solidFill>
            <a:ln>
              <a:solidFill>
                <a:schemeClr val="accent3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3" name="Рисунок 12"/>
          <p:cNvPicPr/>
          <p:nvPr/>
        </p:nvPicPr>
        <p:blipFill>
          <a:blip r:embed="rId5" cstate="print"/>
          <a:srcRect l="22437" t="21988" r="62547" b="54000"/>
          <a:stretch>
            <a:fillRect/>
          </a:stretch>
        </p:blipFill>
        <p:spPr bwMode="auto">
          <a:xfrm>
            <a:off x="5796136" y="2924944"/>
            <a:ext cx="1800200" cy="15841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/>
          <p:cNvPicPr/>
          <p:nvPr/>
        </p:nvPicPr>
        <p:blipFill>
          <a:blip r:embed="rId5" cstate="print"/>
          <a:srcRect l="5681" t="47699" r="78697" b="31102"/>
          <a:stretch>
            <a:fillRect/>
          </a:stretch>
        </p:blipFill>
        <p:spPr bwMode="auto">
          <a:xfrm>
            <a:off x="4283968" y="2132856"/>
            <a:ext cx="1440160" cy="12961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/>
          <p:cNvPicPr/>
          <p:nvPr/>
        </p:nvPicPr>
        <p:blipFill>
          <a:blip r:embed="rId5" cstate="print">
            <a:lum bright="-12000"/>
          </a:blip>
          <a:srcRect l="38574" t="43578" r="43044" b="27214"/>
          <a:stretch>
            <a:fillRect/>
          </a:stretch>
        </p:blipFill>
        <p:spPr bwMode="auto">
          <a:xfrm>
            <a:off x="7343800" y="1916832"/>
            <a:ext cx="1800200" cy="15841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Прямоугольник 16"/>
          <p:cNvSpPr/>
          <p:nvPr/>
        </p:nvSpPr>
        <p:spPr>
          <a:xfrm>
            <a:off x="395536" y="764704"/>
            <a:ext cx="4355976" cy="936104"/>
          </a:xfrm>
          <a:prstGeom prst="rect">
            <a:avLst/>
          </a:prstGeom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0066"/>
                </a:solidFill>
                <a:latin typeface="Calibri" pitchFamily="34" charset="0"/>
              </a:rPr>
              <a:t>Содержание образования в ДОУ,  ООП ДОУ </a:t>
            </a:r>
            <a:endParaRPr lang="ru-RU" sz="2000" b="1" dirty="0">
              <a:solidFill>
                <a:srgbClr val="000066"/>
              </a:solidFill>
              <a:latin typeface="Calibri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0" y="2492896"/>
            <a:ext cx="2520280" cy="1008112"/>
          </a:xfrm>
          <a:prstGeom prst="rect">
            <a:avLst/>
          </a:prstGeom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0066"/>
                </a:solidFill>
                <a:latin typeface="Calibri" pitchFamily="34" charset="0"/>
              </a:rPr>
              <a:t>ООП  ДОУ</a:t>
            </a:r>
            <a:endParaRPr lang="ru-RU" sz="2000" b="1" dirty="0">
              <a:solidFill>
                <a:srgbClr val="000066"/>
              </a:solidFill>
              <a:latin typeface="Calibri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79512" y="4149080"/>
            <a:ext cx="3131840" cy="1656184"/>
          </a:xfrm>
          <a:prstGeom prst="rect">
            <a:avLst/>
          </a:prstGeom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0066"/>
                </a:solidFill>
                <a:latin typeface="Calibri" pitchFamily="34" charset="0"/>
              </a:rPr>
              <a:t>Инновационные технологии</a:t>
            </a:r>
            <a:endParaRPr lang="ru-RU" sz="2000" b="1" dirty="0">
              <a:solidFill>
                <a:srgbClr val="000066"/>
              </a:solidFill>
              <a:latin typeface="Calibri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067944" y="4581128"/>
            <a:ext cx="3312368" cy="576064"/>
          </a:xfrm>
          <a:prstGeom prst="rect">
            <a:avLst/>
          </a:prstGeom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0066"/>
                </a:solidFill>
                <a:latin typeface="Calibri" pitchFamily="34" charset="0"/>
              </a:rPr>
              <a:t>Парциальные программы</a:t>
            </a:r>
            <a:endParaRPr lang="ru-RU" sz="2000" b="1" dirty="0">
              <a:solidFill>
                <a:srgbClr val="000066"/>
              </a:solidFill>
              <a:latin typeface="Calibri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563888" y="5517232"/>
            <a:ext cx="3600400" cy="576064"/>
          </a:xfrm>
          <a:prstGeom prst="rect">
            <a:avLst/>
          </a:prstGeom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0066"/>
                </a:solidFill>
                <a:latin typeface="Calibri" pitchFamily="34" charset="0"/>
              </a:rPr>
              <a:t>Дополнительное образование</a:t>
            </a:r>
          </a:p>
          <a:p>
            <a:pPr algn="ctr"/>
            <a:r>
              <a:rPr lang="ru-RU" sz="2000" b="1" dirty="0" smtClean="0">
                <a:solidFill>
                  <a:srgbClr val="000066"/>
                </a:solidFill>
                <a:latin typeface="Calibri" pitchFamily="34" charset="0"/>
              </a:rPr>
              <a:t>Кружки по интересам</a:t>
            </a:r>
            <a:endParaRPr lang="ru-RU" sz="2000" b="1" dirty="0">
              <a:solidFill>
                <a:srgbClr val="000066"/>
              </a:solidFill>
              <a:latin typeface="Calibri" pitchFamily="34" charset="0"/>
            </a:endParaRPr>
          </a:p>
        </p:txBody>
      </p:sp>
      <p:cxnSp>
        <p:nvCxnSpPr>
          <p:cNvPr id="23" name="Прямая со стрелкой 22"/>
          <p:cNvCxnSpPr/>
          <p:nvPr/>
        </p:nvCxnSpPr>
        <p:spPr>
          <a:xfrm flipH="1">
            <a:off x="1115616" y="1700808"/>
            <a:ext cx="936104" cy="720080"/>
          </a:xfrm>
          <a:prstGeom prst="straightConnector1">
            <a:avLst/>
          </a:prstGeom>
          <a:ln w="28575">
            <a:solidFill>
              <a:srgbClr val="00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2627784" y="1700808"/>
            <a:ext cx="216024" cy="2520280"/>
          </a:xfrm>
          <a:prstGeom prst="straightConnector1">
            <a:avLst/>
          </a:prstGeom>
          <a:ln w="28575">
            <a:solidFill>
              <a:srgbClr val="00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3059832" y="1700808"/>
            <a:ext cx="864096" cy="3816424"/>
          </a:xfrm>
          <a:prstGeom prst="straightConnector1">
            <a:avLst/>
          </a:prstGeom>
          <a:ln w="28575">
            <a:solidFill>
              <a:srgbClr val="00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3563888" y="1700808"/>
            <a:ext cx="1512168" cy="2880320"/>
          </a:xfrm>
          <a:prstGeom prst="straightConnector1">
            <a:avLst/>
          </a:prstGeom>
          <a:ln w="28575">
            <a:solidFill>
              <a:srgbClr val="00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75982590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Давыдова\Desktop\ФОН\bg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24544" y="-243408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4316" y="836712"/>
            <a:ext cx="8352928" cy="579350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600" b="1" dirty="0">
                <a:solidFill>
                  <a:srgbClr val="000066"/>
                </a:solidFill>
                <a:latin typeface="+mj-lt"/>
                <a:cs typeface="Times New Roman" panose="02020603050405020304" pitchFamily="18" charset="0"/>
              </a:rPr>
              <a:t> </a:t>
            </a:r>
            <a:endParaRPr lang="ru-RU" sz="2600" b="1" dirty="0">
              <a:solidFill>
                <a:srgbClr val="000066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84"/>
          <p:cNvSpPr>
            <a:spLocks noChangeArrowheads="1"/>
          </p:cNvSpPr>
          <p:nvPr/>
        </p:nvSpPr>
        <p:spPr bwMode="auto">
          <a:xfrm>
            <a:off x="57150" y="411163"/>
            <a:ext cx="1671638" cy="1119187"/>
          </a:xfrm>
          <a:prstGeom prst="roundRect">
            <a:avLst>
              <a:gd name="adj" fmla="val 16667"/>
            </a:avLst>
          </a:prstGeom>
          <a:solidFill>
            <a:srgbClr val="9ED3D7"/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Центр «</a:t>
            </a:r>
            <a:r>
              <a:rPr lang="ru-RU" altLang="ru-RU" sz="12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Эко-Школы</a:t>
            </a:r>
            <a:r>
              <a:rPr lang="ru-RU" altLang="ru-RU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/Зеленый флаг»,</a:t>
            </a:r>
            <a:endParaRPr lang="ru-RU" altLang="ru-RU" sz="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г. Санкт-Петербург</a:t>
            </a:r>
            <a:endParaRPr lang="ru-RU" altLang="ru-RU" sz="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12"/>
          <p:cNvSpPr>
            <a:spLocks noChangeArrowheads="1"/>
          </p:cNvSpPr>
          <p:nvPr/>
        </p:nvSpPr>
        <p:spPr bwMode="auto">
          <a:xfrm>
            <a:off x="34925" y="5446713"/>
            <a:ext cx="1716088" cy="1119187"/>
          </a:xfrm>
          <a:prstGeom prst="roundRect">
            <a:avLst>
              <a:gd name="adj" fmla="val 16667"/>
            </a:avLst>
          </a:prstGeom>
          <a:solidFill>
            <a:srgbClr val="9ED3D7"/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200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Детская библиотека</a:t>
            </a:r>
            <a:endParaRPr lang="ru-RU" altLang="ru-RU" sz="60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200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№6,  поликлиника</a:t>
            </a:r>
            <a:endParaRPr lang="ru-RU" altLang="ru-RU" sz="60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200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№ 8</a:t>
            </a:r>
            <a:endParaRPr lang="ru-RU" altLang="ru-RU" sz="60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9" name="Прямая со стрелкой 42"/>
          <p:cNvCxnSpPr>
            <a:cxnSpLocks noChangeShapeType="1"/>
          </p:cNvCxnSpPr>
          <p:nvPr/>
        </p:nvCxnSpPr>
        <p:spPr bwMode="auto">
          <a:xfrm flipH="1">
            <a:off x="1222375" y="4452938"/>
            <a:ext cx="2209800" cy="1195387"/>
          </a:xfrm>
          <a:prstGeom prst="straightConnector1">
            <a:avLst/>
          </a:prstGeom>
          <a:noFill/>
          <a:ln w="38100" algn="ctr">
            <a:solidFill>
              <a:srgbClr val="0000FF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0" name="Прямая со стрелкой 44"/>
          <p:cNvCxnSpPr>
            <a:cxnSpLocks noChangeShapeType="1"/>
          </p:cNvCxnSpPr>
          <p:nvPr/>
        </p:nvCxnSpPr>
        <p:spPr bwMode="auto">
          <a:xfrm flipV="1">
            <a:off x="5724128" y="980728"/>
            <a:ext cx="1898650" cy="1617663"/>
          </a:xfrm>
          <a:prstGeom prst="straightConnector1">
            <a:avLst/>
          </a:prstGeom>
          <a:noFill/>
          <a:ln w="38100" algn="ctr">
            <a:solidFill>
              <a:srgbClr val="0000FF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1" name="Скругленный прямоугольник 68"/>
          <p:cNvSpPr>
            <a:spLocks noChangeArrowheads="1"/>
          </p:cNvSpPr>
          <p:nvPr/>
        </p:nvSpPr>
        <p:spPr bwMode="auto">
          <a:xfrm>
            <a:off x="7527925" y="5483225"/>
            <a:ext cx="1512888" cy="1119188"/>
          </a:xfrm>
          <a:prstGeom prst="roundRect">
            <a:avLst>
              <a:gd name="adj" fmla="val 16667"/>
            </a:avLst>
          </a:prstGeom>
          <a:solidFill>
            <a:srgbClr val="9ED3D7"/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200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Ярославская филармония, театр кукол</a:t>
            </a:r>
            <a:endParaRPr lang="ru-RU" altLang="ru-RU" sz="60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2" name="Прямая со стрелкой 46"/>
          <p:cNvCxnSpPr>
            <a:cxnSpLocks noChangeShapeType="1"/>
          </p:cNvCxnSpPr>
          <p:nvPr/>
        </p:nvCxnSpPr>
        <p:spPr bwMode="auto">
          <a:xfrm>
            <a:off x="5868988" y="4344988"/>
            <a:ext cx="2111375" cy="1285875"/>
          </a:xfrm>
          <a:prstGeom prst="straightConnector1">
            <a:avLst/>
          </a:prstGeom>
          <a:noFill/>
          <a:ln w="38100" algn="ctr">
            <a:solidFill>
              <a:srgbClr val="0000FF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3" name="Скругленный прямоугольник 1"/>
          <p:cNvSpPr>
            <a:spLocks noChangeArrowheads="1"/>
          </p:cNvSpPr>
          <p:nvPr/>
        </p:nvSpPr>
        <p:spPr bwMode="auto">
          <a:xfrm>
            <a:off x="3419872" y="2636912"/>
            <a:ext cx="2451100" cy="1919288"/>
          </a:xfrm>
          <a:prstGeom prst="roundRect">
            <a:avLst>
              <a:gd name="adj" fmla="val 16667"/>
            </a:avLst>
          </a:prstGeom>
          <a:solidFill>
            <a:srgbClr val="9ED3D7"/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МДОУ «Детский сад №12» сотрудничает</a:t>
            </a:r>
            <a:endParaRPr lang="ru-RU" altLang="ru-RU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51"/>
          <p:cNvSpPr>
            <a:spLocks noChangeArrowheads="1"/>
          </p:cNvSpPr>
          <p:nvPr/>
        </p:nvSpPr>
        <p:spPr bwMode="auto">
          <a:xfrm>
            <a:off x="34925" y="4189413"/>
            <a:ext cx="1679575" cy="1119187"/>
          </a:xfrm>
          <a:prstGeom prst="roundRect">
            <a:avLst>
              <a:gd name="adj" fmla="val 16667"/>
            </a:avLst>
          </a:prstGeom>
          <a:solidFill>
            <a:srgbClr val="9ED3D7"/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200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МОУ  СОШ  №28, 68</a:t>
            </a:r>
            <a:endParaRPr lang="ru-RU" altLang="ru-RU" sz="60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52"/>
          <p:cNvSpPr>
            <a:spLocks noChangeArrowheads="1"/>
          </p:cNvSpPr>
          <p:nvPr/>
        </p:nvSpPr>
        <p:spPr bwMode="auto">
          <a:xfrm>
            <a:off x="1844675" y="5045075"/>
            <a:ext cx="1768475" cy="1119188"/>
          </a:xfrm>
          <a:prstGeom prst="roundRect">
            <a:avLst>
              <a:gd name="adj" fmla="val 16667"/>
            </a:avLst>
          </a:prstGeom>
          <a:solidFill>
            <a:srgbClr val="9ED3D7"/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ru-RU" altLang="ru-RU" sz="1200" b="1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200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ЯГПУ им. К.Д. Ушинского, кафедра логопедии, зав кафедры 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200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Н.В. Новоторцева</a:t>
            </a:r>
            <a:endParaRPr lang="ru-RU" altLang="ru-RU" sz="60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Скругленный прямоугольник 63"/>
          <p:cNvSpPr>
            <a:spLocks noChangeArrowheads="1"/>
          </p:cNvSpPr>
          <p:nvPr/>
        </p:nvSpPr>
        <p:spPr bwMode="auto">
          <a:xfrm>
            <a:off x="3668713" y="246063"/>
            <a:ext cx="1828800" cy="1119187"/>
          </a:xfrm>
          <a:prstGeom prst="roundRect">
            <a:avLst>
              <a:gd name="adj" fmla="val 16667"/>
            </a:avLst>
          </a:prstGeom>
          <a:solidFill>
            <a:srgbClr val="9ED3D7"/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200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Департамент образования мэрии </a:t>
            </a:r>
            <a:endParaRPr lang="ru-RU" altLang="ru-RU" sz="60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200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г. Ярославля</a:t>
            </a:r>
            <a:endParaRPr lang="ru-RU" altLang="ru-RU" sz="60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Скругленный прямоугольник 64"/>
          <p:cNvSpPr>
            <a:spLocks noChangeArrowheads="1"/>
          </p:cNvSpPr>
          <p:nvPr/>
        </p:nvSpPr>
        <p:spPr bwMode="auto">
          <a:xfrm>
            <a:off x="5527675" y="962025"/>
            <a:ext cx="1828800" cy="1119188"/>
          </a:xfrm>
          <a:prstGeom prst="roundRect">
            <a:avLst>
              <a:gd name="adj" fmla="val 16667"/>
            </a:avLst>
          </a:prstGeom>
          <a:solidFill>
            <a:srgbClr val="9ED3D7"/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200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РОУ  ЯО </a:t>
            </a:r>
            <a:endParaRPr lang="ru-RU" altLang="ru-RU" sz="60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200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«Институт развития образования»</a:t>
            </a:r>
            <a:endParaRPr lang="ru-RU" altLang="ru-RU" sz="60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Скругленный прямоугольник 65"/>
          <p:cNvSpPr>
            <a:spLocks noChangeArrowheads="1"/>
          </p:cNvSpPr>
          <p:nvPr/>
        </p:nvSpPr>
        <p:spPr bwMode="auto">
          <a:xfrm>
            <a:off x="34925" y="2932113"/>
            <a:ext cx="1689100" cy="1119187"/>
          </a:xfrm>
          <a:prstGeom prst="roundRect">
            <a:avLst>
              <a:gd name="adj" fmla="val 16667"/>
            </a:avLst>
          </a:prstGeom>
          <a:solidFill>
            <a:srgbClr val="9ED3D7"/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ЗАО</a:t>
            </a:r>
            <a:endParaRPr lang="ru-RU" altLang="ru-RU" sz="600"/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«Ярославская бумага»</a:t>
            </a:r>
            <a:endParaRPr lang="ru-RU" altLang="ru-RU" sz="600"/>
          </a:p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9" name="Скругленный прямоугольник 66"/>
          <p:cNvSpPr>
            <a:spLocks noChangeArrowheads="1"/>
          </p:cNvSpPr>
          <p:nvPr/>
        </p:nvSpPr>
        <p:spPr bwMode="auto">
          <a:xfrm>
            <a:off x="3702050" y="5630863"/>
            <a:ext cx="1828800" cy="1119187"/>
          </a:xfrm>
          <a:prstGeom prst="roundRect">
            <a:avLst>
              <a:gd name="adj" fmla="val 16667"/>
            </a:avLst>
          </a:prstGeom>
          <a:solidFill>
            <a:srgbClr val="9ED3D7"/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200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ДиК «Развитие»</a:t>
            </a:r>
            <a:endParaRPr lang="ru-RU" altLang="ru-RU" sz="60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200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 ГОУ ЯО</a:t>
            </a:r>
            <a:endParaRPr lang="ru-RU" altLang="ru-RU" sz="60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Скругленный прямоугольник 67"/>
          <p:cNvSpPr>
            <a:spLocks noChangeArrowheads="1"/>
          </p:cNvSpPr>
          <p:nvPr/>
        </p:nvSpPr>
        <p:spPr bwMode="auto">
          <a:xfrm>
            <a:off x="5629275" y="4991100"/>
            <a:ext cx="1828800" cy="1119188"/>
          </a:xfrm>
          <a:prstGeom prst="roundRect">
            <a:avLst>
              <a:gd name="adj" fmla="val 16667"/>
            </a:avLst>
          </a:prstGeom>
          <a:solidFill>
            <a:srgbClr val="9ED3D7"/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ru-RU" altLang="ru-RU" sz="1100" b="1">
              <a:solidFill>
                <a:srgbClr val="00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100" b="1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Приют бездомных животных «ВИТА»,</a:t>
            </a:r>
            <a:endParaRPr lang="ru-RU" altLang="ru-RU" sz="600"/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100" b="1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Благотворительный Фонд Гражданских Инициатив</a:t>
            </a:r>
            <a:endParaRPr lang="ru-RU" altLang="ru-RU" sz="600"/>
          </a:p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1" name="Скругленный прямоугольник 69"/>
          <p:cNvSpPr>
            <a:spLocks noChangeArrowheads="1"/>
          </p:cNvSpPr>
          <p:nvPr/>
        </p:nvSpPr>
        <p:spPr bwMode="auto">
          <a:xfrm>
            <a:off x="7521575" y="4237038"/>
            <a:ext cx="1554163" cy="1119187"/>
          </a:xfrm>
          <a:prstGeom prst="roundRect">
            <a:avLst>
              <a:gd name="adj" fmla="val 16667"/>
            </a:avLst>
          </a:prstGeom>
          <a:solidFill>
            <a:srgbClr val="9ED3D7"/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Депутат Ярославской Областной Думы Балабаев С. А.</a:t>
            </a:r>
            <a:endParaRPr lang="ru-RU" altLang="ru-RU" sz="60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Скругленный прямоугольник 70"/>
          <p:cNvSpPr>
            <a:spLocks noChangeArrowheads="1"/>
          </p:cNvSpPr>
          <p:nvPr/>
        </p:nvSpPr>
        <p:spPr bwMode="auto">
          <a:xfrm>
            <a:off x="7540625" y="2924175"/>
            <a:ext cx="1500188" cy="1119188"/>
          </a:xfrm>
          <a:prstGeom prst="roundRect">
            <a:avLst>
              <a:gd name="adj" fmla="val 16667"/>
            </a:avLst>
          </a:prstGeom>
          <a:solidFill>
            <a:srgbClr val="9ED3D7"/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ru-RU" altLang="ru-RU" sz="1200" b="1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200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Территориальная Администрация Фрунзенского района города Ярославля</a:t>
            </a:r>
            <a:endParaRPr lang="ru-RU" altLang="ru-RU" sz="60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Скругленный прямоугольник 71"/>
          <p:cNvSpPr>
            <a:spLocks noChangeArrowheads="1"/>
          </p:cNvSpPr>
          <p:nvPr/>
        </p:nvSpPr>
        <p:spPr bwMode="auto">
          <a:xfrm>
            <a:off x="7470775" y="1693863"/>
            <a:ext cx="1570038" cy="1119187"/>
          </a:xfrm>
          <a:prstGeom prst="roundRect">
            <a:avLst>
              <a:gd name="adj" fmla="val 16667"/>
            </a:avLst>
          </a:prstGeom>
          <a:solidFill>
            <a:srgbClr val="9ED3D7"/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200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Тепличный комплекс ООО «Лазаревское»</a:t>
            </a:r>
            <a:endParaRPr lang="ru-RU" altLang="ru-RU" sz="60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Скругленный прямоугольник 74"/>
          <p:cNvSpPr>
            <a:spLocks noChangeArrowheads="1"/>
          </p:cNvSpPr>
          <p:nvPr/>
        </p:nvSpPr>
        <p:spPr bwMode="auto">
          <a:xfrm>
            <a:off x="57150" y="1671638"/>
            <a:ext cx="1677988" cy="1149350"/>
          </a:xfrm>
          <a:prstGeom prst="roundRect">
            <a:avLst>
              <a:gd name="adj" fmla="val 16667"/>
            </a:avLst>
          </a:prstGeom>
          <a:solidFill>
            <a:srgbClr val="9ED3D7"/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ru-RU" altLang="ru-RU" sz="1200" b="1">
              <a:solidFill>
                <a:srgbClr val="00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Управляющая компания № 1, «Ярлифт»,</a:t>
            </a:r>
            <a:r>
              <a:rPr lang="ru-RU" altLang="ru-RU" sz="1200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Пожарная часть № 1 </a:t>
            </a:r>
            <a:endParaRPr lang="ru-RU" altLang="ru-RU" sz="600"/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2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г. Ярославля</a:t>
            </a:r>
            <a:endParaRPr lang="ru-RU" altLang="ru-RU" sz="600"/>
          </a:p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cxnSp>
        <p:nvCxnSpPr>
          <p:cNvPr id="26" name="Прямая со стрелкой 25"/>
          <p:cNvCxnSpPr/>
          <p:nvPr/>
        </p:nvCxnSpPr>
        <p:spPr>
          <a:xfrm flipV="1">
            <a:off x="5907088" y="3422650"/>
            <a:ext cx="1597025" cy="46038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7" name="Прямая со стрелкой 61"/>
          <p:cNvCxnSpPr>
            <a:cxnSpLocks noChangeShapeType="1"/>
          </p:cNvCxnSpPr>
          <p:nvPr/>
        </p:nvCxnSpPr>
        <p:spPr bwMode="auto">
          <a:xfrm>
            <a:off x="5846763" y="3984625"/>
            <a:ext cx="1617662" cy="612775"/>
          </a:xfrm>
          <a:prstGeom prst="straightConnector1">
            <a:avLst/>
          </a:prstGeom>
          <a:noFill/>
          <a:ln w="38100" algn="ctr">
            <a:solidFill>
              <a:srgbClr val="0000FF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8" name="Прямая со стрелкой 67"/>
          <p:cNvCxnSpPr>
            <a:cxnSpLocks noChangeShapeType="1"/>
          </p:cNvCxnSpPr>
          <p:nvPr/>
        </p:nvCxnSpPr>
        <p:spPr bwMode="auto">
          <a:xfrm flipH="1">
            <a:off x="1706563" y="4065588"/>
            <a:ext cx="1657350" cy="481012"/>
          </a:xfrm>
          <a:prstGeom prst="straightConnector1">
            <a:avLst/>
          </a:prstGeom>
          <a:noFill/>
          <a:ln w="38100" algn="ctr">
            <a:solidFill>
              <a:srgbClr val="0000FF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9" name="Прямая со стрелкой 68"/>
          <p:cNvCxnSpPr>
            <a:cxnSpLocks noChangeShapeType="1"/>
          </p:cNvCxnSpPr>
          <p:nvPr/>
        </p:nvCxnSpPr>
        <p:spPr bwMode="auto">
          <a:xfrm flipH="1" flipV="1">
            <a:off x="4541838" y="1400175"/>
            <a:ext cx="44450" cy="1155700"/>
          </a:xfrm>
          <a:prstGeom prst="straightConnector1">
            <a:avLst/>
          </a:prstGeom>
          <a:noFill/>
          <a:ln w="38100" algn="ctr">
            <a:solidFill>
              <a:srgbClr val="0000FF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0" name="Прямая со стрелкой 69"/>
          <p:cNvCxnSpPr>
            <a:cxnSpLocks noChangeShapeType="1"/>
          </p:cNvCxnSpPr>
          <p:nvPr/>
        </p:nvCxnSpPr>
        <p:spPr bwMode="auto">
          <a:xfrm flipV="1">
            <a:off x="5299075" y="2082800"/>
            <a:ext cx="300038" cy="481013"/>
          </a:xfrm>
          <a:prstGeom prst="straightConnector1">
            <a:avLst/>
          </a:prstGeom>
          <a:noFill/>
          <a:ln w="38100" algn="ctr">
            <a:solidFill>
              <a:srgbClr val="0000FF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1" name="Прямая со стрелкой 70"/>
          <p:cNvCxnSpPr>
            <a:cxnSpLocks noChangeShapeType="1"/>
          </p:cNvCxnSpPr>
          <p:nvPr/>
        </p:nvCxnSpPr>
        <p:spPr bwMode="auto">
          <a:xfrm flipV="1">
            <a:off x="5888038" y="2260600"/>
            <a:ext cx="1587500" cy="663575"/>
          </a:xfrm>
          <a:prstGeom prst="straightConnector1">
            <a:avLst/>
          </a:prstGeom>
          <a:noFill/>
          <a:ln w="38100" algn="ctr">
            <a:solidFill>
              <a:srgbClr val="0000FF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2" name="Прямая со стрелкой 71"/>
          <p:cNvCxnSpPr>
            <a:cxnSpLocks noChangeShapeType="1"/>
          </p:cNvCxnSpPr>
          <p:nvPr/>
        </p:nvCxnSpPr>
        <p:spPr bwMode="auto">
          <a:xfrm flipH="1" flipV="1">
            <a:off x="1711325" y="2403475"/>
            <a:ext cx="1708150" cy="582613"/>
          </a:xfrm>
          <a:prstGeom prst="straightConnector1">
            <a:avLst/>
          </a:prstGeom>
          <a:noFill/>
          <a:ln w="38100" algn="ctr">
            <a:solidFill>
              <a:srgbClr val="0000FF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3" name="Прямая со стрелкой 72"/>
          <p:cNvCxnSpPr>
            <a:cxnSpLocks noChangeShapeType="1"/>
          </p:cNvCxnSpPr>
          <p:nvPr/>
        </p:nvCxnSpPr>
        <p:spPr bwMode="auto">
          <a:xfrm>
            <a:off x="5537200" y="4502150"/>
            <a:ext cx="277813" cy="430213"/>
          </a:xfrm>
          <a:prstGeom prst="straightConnector1">
            <a:avLst/>
          </a:prstGeom>
          <a:noFill/>
          <a:ln w="38100" algn="ctr">
            <a:solidFill>
              <a:srgbClr val="0000FF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4" name="Прямая со стрелкой 73"/>
          <p:cNvCxnSpPr>
            <a:cxnSpLocks noChangeShapeType="1"/>
          </p:cNvCxnSpPr>
          <p:nvPr/>
        </p:nvCxnSpPr>
        <p:spPr bwMode="auto">
          <a:xfrm>
            <a:off x="4699000" y="4597400"/>
            <a:ext cx="4763" cy="1030288"/>
          </a:xfrm>
          <a:prstGeom prst="straightConnector1">
            <a:avLst/>
          </a:prstGeom>
          <a:noFill/>
          <a:ln w="38100" algn="ctr">
            <a:solidFill>
              <a:srgbClr val="0000FF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5" name="Прямая со стрелкой 75"/>
          <p:cNvCxnSpPr>
            <a:cxnSpLocks noChangeShapeType="1"/>
          </p:cNvCxnSpPr>
          <p:nvPr/>
        </p:nvCxnSpPr>
        <p:spPr bwMode="auto">
          <a:xfrm flipH="1">
            <a:off x="3541713" y="4591050"/>
            <a:ext cx="271462" cy="452438"/>
          </a:xfrm>
          <a:prstGeom prst="straightConnector1">
            <a:avLst/>
          </a:prstGeom>
          <a:noFill/>
          <a:ln w="38100" algn="ctr">
            <a:solidFill>
              <a:srgbClr val="0000FF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38" name="Скругленный прямоугольник 72"/>
          <p:cNvSpPr>
            <a:spLocks noChangeArrowheads="1"/>
          </p:cNvSpPr>
          <p:nvPr/>
        </p:nvSpPr>
        <p:spPr bwMode="auto">
          <a:xfrm>
            <a:off x="7426325" y="479425"/>
            <a:ext cx="1649413" cy="1149350"/>
          </a:xfrm>
          <a:prstGeom prst="roundRect">
            <a:avLst>
              <a:gd name="adj" fmla="val 16667"/>
            </a:avLst>
          </a:prstGeom>
          <a:solidFill>
            <a:srgbClr val="9ED3D7"/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200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Городской центр развития образования, ГУ ЯО   ЦО и ККО</a:t>
            </a:r>
            <a:endParaRPr lang="ru-RU" altLang="ru-RU" sz="60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36" name="Прямая со стрелкой 76"/>
          <p:cNvCxnSpPr>
            <a:cxnSpLocks noChangeShapeType="1"/>
          </p:cNvCxnSpPr>
          <p:nvPr/>
        </p:nvCxnSpPr>
        <p:spPr bwMode="auto">
          <a:xfrm flipH="1" flipV="1">
            <a:off x="1739900" y="3411538"/>
            <a:ext cx="1697038" cy="44450"/>
          </a:xfrm>
          <a:prstGeom prst="straightConnector1">
            <a:avLst/>
          </a:prstGeom>
          <a:noFill/>
          <a:ln w="38100" algn="ctr">
            <a:solidFill>
              <a:srgbClr val="0000FF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pic>
        <p:nvPicPr>
          <p:cNvPr id="5" name="Рисунок 4" descr="C:\Documents and Settings\1\Рабочий стол\Фото на  конукрс\_1_Журавль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3501008"/>
            <a:ext cx="650041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9" name="Прямая со стрелкой 71"/>
          <p:cNvCxnSpPr>
            <a:cxnSpLocks noChangeShapeType="1"/>
          </p:cNvCxnSpPr>
          <p:nvPr/>
        </p:nvCxnSpPr>
        <p:spPr bwMode="auto">
          <a:xfrm flipH="1" flipV="1">
            <a:off x="1619672" y="1052736"/>
            <a:ext cx="2140198" cy="1518718"/>
          </a:xfrm>
          <a:prstGeom prst="straightConnector1">
            <a:avLst/>
          </a:prstGeom>
          <a:noFill/>
          <a:ln w="38100" algn="ctr">
            <a:solidFill>
              <a:srgbClr val="0000FF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4" name="Скругленный прямоугольник 73"/>
          <p:cNvSpPr>
            <a:spLocks noChangeArrowheads="1"/>
          </p:cNvSpPr>
          <p:nvPr/>
        </p:nvSpPr>
        <p:spPr bwMode="auto">
          <a:xfrm>
            <a:off x="1822450" y="1052513"/>
            <a:ext cx="1828800" cy="1119187"/>
          </a:xfrm>
          <a:prstGeom prst="roundRect">
            <a:avLst>
              <a:gd name="adj" fmla="val 16667"/>
            </a:avLst>
          </a:prstGeom>
          <a:solidFill>
            <a:srgbClr val="9ED3D7"/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Заведующая кафедры зоологии ЯГПУ им. К.Д. Ушинского, депутат Е.Н. Анашкина</a:t>
            </a:r>
            <a:endParaRPr lang="ru-RU" altLang="ru-RU" sz="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028772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Давыдова\Desktop\ФОН\bg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72174" y="-168764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4316" y="836712"/>
            <a:ext cx="8352928" cy="579350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600" b="1" dirty="0">
                <a:solidFill>
                  <a:srgbClr val="000066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2600" b="1" dirty="0" smtClean="0">
                <a:solidFill>
                  <a:srgbClr val="000066"/>
                </a:solidFill>
                <a:latin typeface="Calibri" pitchFamily="34" charset="0"/>
                <a:cs typeface="Times New Roman" panose="02020603050405020304" pitchFamily="18" charset="0"/>
              </a:rPr>
              <a:t>Вариативная  образовательная среда</a:t>
            </a:r>
          </a:p>
          <a:p>
            <a:pPr marL="0" indent="0" algn="ctr">
              <a:buNone/>
            </a:pPr>
            <a:endParaRPr lang="ru-RU" sz="2600" b="1" dirty="0">
              <a:solidFill>
                <a:srgbClr val="000066"/>
              </a:solidFill>
              <a:latin typeface="Calibri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600" b="1" dirty="0" smtClean="0">
                <a:solidFill>
                  <a:srgbClr val="000066"/>
                </a:solidFill>
                <a:latin typeface="Calibri" pitchFamily="34" charset="0"/>
              </a:rPr>
              <a:t>Приоритет </a:t>
            </a:r>
            <a:r>
              <a:rPr lang="ru-RU" sz="2600" b="1" dirty="0">
                <a:solidFill>
                  <a:srgbClr val="000066"/>
                </a:solidFill>
                <a:latin typeface="Calibri" pitchFamily="34" charset="0"/>
              </a:rPr>
              <a:t>общекультурного и личностного развития, заявленный в ФГОС означает, что дошкольное образование должно быть ориентировано не на формальную результативность, а на поддержку способности ребёнка, на его самореализацию. Никакое воспитывающее и обучающее влияние на ребёнка не может осуществляться без реальной деятельности его </a:t>
            </a:r>
            <a:r>
              <a:rPr lang="ru-RU" sz="2600" b="1" dirty="0" smtClean="0">
                <a:solidFill>
                  <a:srgbClr val="000066"/>
                </a:solidFill>
                <a:latin typeface="Calibri" pitchFamily="34" charset="0"/>
              </a:rPr>
              <a:t>самого. </a:t>
            </a:r>
            <a:endParaRPr lang="ru-RU" sz="2600" b="1" dirty="0">
              <a:solidFill>
                <a:srgbClr val="000066"/>
              </a:solidFill>
              <a:latin typeface="Calibri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C:\Documents and Settings\1\Рабочий стол\Фото на  конукрс\_1_Журавль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63885" y="-144016"/>
            <a:ext cx="650041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2" descr="https://ds04.infourok.ru/uploads/ex/0c3c/000f13e3-3635506c/hello_html_7b400c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4725144"/>
            <a:ext cx="2048299" cy="16907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5381194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Давыдова\Desktop\ФОН\bg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24544" y="-127933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99592" y="836712"/>
            <a:ext cx="7643192" cy="586551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600" b="1" dirty="0">
                <a:solidFill>
                  <a:srgbClr val="000066"/>
                </a:solidFill>
                <a:latin typeface="Calibri" pitchFamily="34" charset="0"/>
              </a:rPr>
              <a:t> </a:t>
            </a:r>
            <a:r>
              <a:rPr lang="ru-RU" sz="2600" b="1" dirty="0" smtClean="0">
                <a:solidFill>
                  <a:srgbClr val="000066"/>
                </a:solidFill>
                <a:latin typeface="Calibri" pitchFamily="34" charset="0"/>
              </a:rPr>
              <a:t>Сотрудники ДОУ  должны </a:t>
            </a:r>
            <a:r>
              <a:rPr lang="ru-RU" sz="2600" b="1" dirty="0">
                <a:solidFill>
                  <a:srgbClr val="000066"/>
                </a:solidFill>
                <a:latin typeface="Calibri" pitchFamily="34" charset="0"/>
              </a:rPr>
              <a:t>обеспечить </a:t>
            </a:r>
            <a:r>
              <a:rPr lang="ru-RU" sz="2600" b="1" dirty="0">
                <a:solidFill>
                  <a:srgbClr val="000066"/>
                </a:solidFill>
                <a:latin typeface="Calibri" pitchFamily="34" charset="0"/>
                <a:cs typeface="Times New Roman" panose="02020603050405020304" pitchFamily="18" charset="0"/>
              </a:rPr>
              <a:t>наличие в группе различных пространств, также разнообразных материалов, игр, игрушек и оборудования, обеспечивающих свободный выбор детей</a:t>
            </a:r>
            <a:r>
              <a:rPr lang="ru-RU" sz="2600" b="1" dirty="0" smtClean="0">
                <a:solidFill>
                  <a:srgbClr val="000066"/>
                </a:solidFill>
                <a:latin typeface="Calibri" pitchFamily="34" charset="0"/>
                <a:cs typeface="Times New Roman" panose="02020603050405020304" pitchFamily="18" charset="0"/>
              </a:rPr>
              <a:t>, периодическую </a:t>
            </a:r>
            <a:r>
              <a:rPr lang="ru-RU" sz="2600" b="1" dirty="0">
                <a:solidFill>
                  <a:srgbClr val="000066"/>
                </a:solidFill>
                <a:latin typeface="Calibri" pitchFamily="34" charset="0"/>
                <a:cs typeface="Times New Roman" panose="02020603050405020304" pitchFamily="18" charset="0"/>
              </a:rPr>
              <a:t>сменяемость игрового материала, появление новых предметов, стимулирующих игровую, двигательную, познавательную и исследовательскую </a:t>
            </a:r>
            <a:r>
              <a:rPr lang="ru-RU" sz="2600" b="1" dirty="0" smtClean="0">
                <a:solidFill>
                  <a:srgbClr val="000066"/>
                </a:solidFill>
                <a:latin typeface="Calibri" pitchFamily="34" charset="0"/>
                <a:cs typeface="Times New Roman" panose="02020603050405020304" pitchFamily="18" charset="0"/>
              </a:rPr>
              <a:t>деятельность.</a:t>
            </a:r>
            <a:endParaRPr lang="ru-RU" dirty="0">
              <a:solidFill>
                <a:srgbClr val="000066"/>
              </a:solidFill>
              <a:latin typeface="Calibri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C:\Documents and Settings\1\Рабочий стол\Фото на  конукрс\_1_Журавль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63885" y="-144016"/>
            <a:ext cx="650041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2" descr="http://clipart-library.com/img1/84253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5856" y="4293096"/>
            <a:ext cx="2654818" cy="2322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95711144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Давыдова\Desktop\ФОН\bg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C:\Documents and Settings\1\Рабочий стол\Фото на  конукрс\_1_Журавль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16416" y="0"/>
            <a:ext cx="650041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Объект 6"/>
          <p:cNvPicPr>
            <a:picLocks noGrp="1"/>
          </p:cNvPicPr>
          <p:nvPr>
            <p:ph sz="half" idx="1"/>
          </p:nvPr>
        </p:nvPicPr>
        <p:blipFill>
          <a:blip r:embed="rId5" cstate="print"/>
          <a:srcRect l="1699" t="17312" r="68853" b="51441"/>
          <a:stretch>
            <a:fillRect/>
          </a:stretch>
        </p:blipFill>
        <p:spPr bwMode="auto">
          <a:xfrm>
            <a:off x="0" y="908720"/>
            <a:ext cx="4896544" cy="32403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/>
          <p:nvPr/>
        </p:nvPicPr>
        <p:blipFill>
          <a:blip r:embed="rId6" cstate="print"/>
          <a:srcRect l="5681" t="47699" r="78697" b="31102"/>
          <a:stretch>
            <a:fillRect/>
          </a:stretch>
        </p:blipFill>
        <p:spPr bwMode="auto">
          <a:xfrm>
            <a:off x="0" y="3933056"/>
            <a:ext cx="1728192" cy="16561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/>
          <p:nvPr/>
        </p:nvPicPr>
        <p:blipFill>
          <a:blip r:embed="rId6" cstate="print">
            <a:lum bright="-12000"/>
          </a:blip>
          <a:srcRect l="38574" t="43578" r="43044" b="27214"/>
          <a:stretch>
            <a:fillRect/>
          </a:stretch>
        </p:blipFill>
        <p:spPr bwMode="auto">
          <a:xfrm>
            <a:off x="2771800" y="3933056"/>
            <a:ext cx="1944216" cy="17281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4499992" y="692696"/>
            <a:ext cx="3779912" cy="864096"/>
          </a:xfrm>
          <a:prstGeom prst="rect">
            <a:avLst/>
          </a:prstGeom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66"/>
                </a:solidFill>
                <a:latin typeface="Calibri" pitchFamily="34" charset="0"/>
              </a:rPr>
              <a:t>Организационно – управленческая деятельность</a:t>
            </a:r>
            <a:endParaRPr lang="ru-RU" b="1" dirty="0">
              <a:solidFill>
                <a:srgbClr val="000066"/>
              </a:solidFill>
              <a:latin typeface="Calibri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932040" y="1916832"/>
            <a:ext cx="3779912" cy="864096"/>
          </a:xfrm>
          <a:prstGeom prst="rect">
            <a:avLst/>
          </a:prstGeom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66"/>
                </a:solidFill>
                <a:latin typeface="Calibri" pitchFamily="34" charset="0"/>
              </a:rPr>
              <a:t>Информационное обеспечение педагогической  деятельности</a:t>
            </a:r>
            <a:endParaRPr lang="ru-RU" b="1" dirty="0">
              <a:solidFill>
                <a:srgbClr val="000066"/>
              </a:solidFill>
              <a:latin typeface="Calibri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860032" y="3284984"/>
            <a:ext cx="3779912" cy="864096"/>
          </a:xfrm>
          <a:prstGeom prst="rect">
            <a:avLst/>
          </a:prstGeom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66"/>
                </a:solidFill>
                <a:latin typeface="Calibri" pitchFamily="34" charset="0"/>
              </a:rPr>
              <a:t>Применение ИКТ В образовательном процессе</a:t>
            </a:r>
            <a:endParaRPr lang="ru-RU" b="1" dirty="0">
              <a:solidFill>
                <a:srgbClr val="000066"/>
              </a:solidFill>
              <a:latin typeface="Calibri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932040" y="4509120"/>
            <a:ext cx="3779912" cy="864096"/>
          </a:xfrm>
          <a:prstGeom prst="rect">
            <a:avLst/>
          </a:prstGeom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66"/>
                </a:solidFill>
                <a:latin typeface="Calibri" pitchFamily="34" charset="0"/>
              </a:rPr>
              <a:t>Использование ресурсов Интернет </a:t>
            </a:r>
            <a:endParaRPr lang="ru-RU" b="1" dirty="0">
              <a:solidFill>
                <a:srgbClr val="000066"/>
              </a:solidFill>
              <a:latin typeface="Calibri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067944" y="5805264"/>
            <a:ext cx="3779912" cy="864096"/>
          </a:xfrm>
          <a:prstGeom prst="rect">
            <a:avLst/>
          </a:prstGeom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66"/>
                </a:solidFill>
                <a:latin typeface="Calibri" pitchFamily="34" charset="0"/>
              </a:rPr>
              <a:t>Сетевое взаимодействие педагогов ДОУ с родителями </a:t>
            </a:r>
            <a:endParaRPr lang="ru-RU" b="1" dirty="0">
              <a:solidFill>
                <a:srgbClr val="000066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808368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Давыдова\Desktop\ФОН\bg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4168" y="404664"/>
            <a:ext cx="2468960" cy="36004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548680"/>
            <a:ext cx="8208912" cy="583264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dirty="0" smtClean="0">
                <a:solidFill>
                  <a:srgbClr val="000066"/>
                </a:solidFill>
                <a:latin typeface="Calibri" pitchFamily="34" charset="0"/>
                <a:cs typeface="Times New Roman" panose="02020603050405020304" pitchFamily="18" charset="0"/>
              </a:rPr>
              <a:t>Под вариативной образовательной средой</a:t>
            </a:r>
          </a:p>
          <a:p>
            <a:pPr marL="0" indent="0" algn="ctr">
              <a:buNone/>
            </a:pPr>
            <a:r>
              <a:rPr lang="ru-RU" sz="3200" b="1" dirty="0" smtClean="0">
                <a:solidFill>
                  <a:srgbClr val="000066"/>
                </a:solidFill>
                <a:latin typeface="Calibri" pitchFamily="34" charset="0"/>
                <a:cs typeface="Times New Roman" panose="02020603050405020304" pitchFamily="18" charset="0"/>
              </a:rPr>
              <a:t> мы понимаем: </a:t>
            </a:r>
          </a:p>
          <a:p>
            <a:pPr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003399"/>
                </a:solidFill>
                <a:latin typeface="Calibri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003399"/>
                </a:solidFill>
                <a:latin typeface="Calibri" pitchFamily="34" charset="0"/>
                <a:cs typeface="Times New Roman" panose="02020603050405020304" pitchFamily="18" charset="0"/>
              </a:rPr>
              <a:t>совокупность образовательных программ (коррекционных, ООП,   адаптированных и т.д.),  моделирование социально -  значимых   проектов и индивидуальных  образовательных маршрутов</a:t>
            </a:r>
          </a:p>
          <a:p>
            <a:pPr marL="0" indent="0">
              <a:buFont typeface="Wingdings" pitchFamily="2" charset="2"/>
              <a:buChar char="ü"/>
            </a:pPr>
            <a:endParaRPr lang="ru-RU" sz="2400" b="1" dirty="0" smtClean="0">
              <a:solidFill>
                <a:srgbClr val="003399"/>
              </a:solidFill>
              <a:latin typeface="Calibri" pitchFamily="34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003399"/>
                </a:solidFill>
                <a:latin typeface="Calibri" pitchFamily="34" charset="0"/>
                <a:cs typeface="Times New Roman" panose="02020603050405020304" pitchFamily="18" charset="0"/>
              </a:rPr>
              <a:t>систему предметных сред, насыщенных материалом и оборудованием для реализации  самостоятельной творческой деятельности и раскрытия  потенциала личности ребенка</a:t>
            </a:r>
          </a:p>
          <a:p>
            <a:pPr>
              <a:buFont typeface="Wingdings" pitchFamily="2" charset="2"/>
              <a:buChar char="ü"/>
            </a:pPr>
            <a:endParaRPr lang="ru-RU" sz="2400" b="1" dirty="0">
              <a:solidFill>
                <a:srgbClr val="003399"/>
              </a:solidFill>
              <a:latin typeface="Calibri" pitchFamily="34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003399"/>
                </a:solidFill>
                <a:latin typeface="Calibri" pitchFamily="34" charset="0"/>
                <a:cs typeface="Times New Roman" panose="02020603050405020304" pitchFamily="18" charset="0"/>
              </a:rPr>
              <a:t>систему новых подходов в управлении ДОУ</a:t>
            </a:r>
            <a:endParaRPr lang="ru-RU" sz="2400" b="1" dirty="0">
              <a:solidFill>
                <a:srgbClr val="003399"/>
              </a:solidFill>
              <a:latin typeface="Calibri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b="1" dirty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C:\Documents and Settings\1\Рабочий стол\Фото на  конукрс\_1_Журавль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87372" y="94320"/>
            <a:ext cx="650041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2" descr="http://files.ctctcdn.com/644236c9001/63aea186-9fc0-4ab7-8790-82ee4758c9b2.jpg?a=112110282477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4797152"/>
            <a:ext cx="2555776" cy="19168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63303967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Давыдова\Desktop\ФОН\bg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9EE50-BCDF-4AC3-A5BC-844B0E3FE623}" type="slidenum">
              <a:rPr lang="ru-RU" altLang="en-US" smtClean="0">
                <a:solidFill>
                  <a:srgbClr val="000000"/>
                </a:solidFill>
              </a:rPr>
              <a:pPr/>
              <a:t>26</a:t>
            </a:fld>
            <a:endParaRPr lang="ru-RU" altLang="en-US">
              <a:solidFill>
                <a:srgbClr val="000000"/>
              </a:solidFill>
            </a:endParaRPr>
          </a:p>
        </p:txBody>
      </p:sp>
      <p:pic>
        <p:nvPicPr>
          <p:cNvPr id="7" name="Рисунок 6" descr="C:\Documents and Settings\1\Рабочий стол\Фото на  конукрс\_1_Журавль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93959" y="121168"/>
            <a:ext cx="650041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187624" y="13407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9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5582" y="980728"/>
            <a:ext cx="6008417" cy="5496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0" y="2276872"/>
            <a:ext cx="357040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0066"/>
                </a:solidFill>
                <a:latin typeface="Calibri" pitchFamily="34" charset="0"/>
              </a:rPr>
              <a:t>Модель </a:t>
            </a:r>
          </a:p>
          <a:p>
            <a:pPr algn="ctr"/>
            <a:r>
              <a:rPr lang="ru-RU" sz="3200" b="1" dirty="0" smtClean="0">
                <a:solidFill>
                  <a:srgbClr val="000066"/>
                </a:solidFill>
                <a:latin typeface="Calibri" pitchFamily="34" charset="0"/>
              </a:rPr>
              <a:t>интегрированного </a:t>
            </a:r>
          </a:p>
          <a:p>
            <a:pPr algn="ctr"/>
            <a:r>
              <a:rPr lang="ru-RU" sz="3200" b="1" dirty="0" smtClean="0">
                <a:solidFill>
                  <a:srgbClr val="000066"/>
                </a:solidFill>
                <a:latin typeface="Calibri" pitchFamily="34" charset="0"/>
              </a:rPr>
              <a:t> управления ДОУ</a:t>
            </a:r>
            <a:endParaRPr lang="ru-RU" sz="3200" b="1" dirty="0">
              <a:solidFill>
                <a:srgbClr val="000066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952271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332656"/>
            <a:ext cx="927711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Культурно- творческой пространство – 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                                                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347864" y="764704"/>
            <a:ext cx="540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Calibri" pitchFamily="34" charset="0"/>
              </a:rPr>
              <a:t>объединение всех факторов внешней </a:t>
            </a:r>
            <a:r>
              <a:rPr lang="ru-RU" b="1" dirty="0" smtClean="0">
                <a:latin typeface="Calibri" pitchFamily="34" charset="0"/>
              </a:rPr>
              <a:t>среды,</a:t>
            </a:r>
          </a:p>
          <a:p>
            <a:r>
              <a:rPr lang="ru-RU" b="1" dirty="0" smtClean="0">
                <a:latin typeface="Calibri" pitchFamily="34" charset="0"/>
              </a:rPr>
              <a:t>внутреннего </a:t>
            </a:r>
            <a:r>
              <a:rPr lang="ru-RU" b="1" dirty="0">
                <a:latin typeface="Calibri" pitchFamily="34" charset="0"/>
              </a:rPr>
              <a:t>мира человека, основанных </a:t>
            </a:r>
            <a:endParaRPr lang="ru-RU" b="1" dirty="0" smtClean="0">
              <a:latin typeface="Calibri" pitchFamily="34" charset="0"/>
            </a:endParaRPr>
          </a:p>
          <a:p>
            <a:r>
              <a:rPr lang="ru-RU" b="1" dirty="0" smtClean="0">
                <a:latin typeface="Calibri" pitchFamily="34" charset="0"/>
              </a:rPr>
              <a:t>на </a:t>
            </a:r>
            <a:r>
              <a:rPr lang="ru-RU" b="1" dirty="0">
                <a:latin typeface="Calibri" pitchFamily="34" charset="0"/>
              </a:rPr>
              <a:t>духовных  ценностях и нравственных </a:t>
            </a:r>
            <a:r>
              <a:rPr lang="ru-RU" b="1" dirty="0" smtClean="0">
                <a:latin typeface="Calibri" pitchFamily="34" charset="0"/>
              </a:rPr>
              <a:t>ориентирах. </a:t>
            </a:r>
            <a:endParaRPr lang="ru-RU" b="1" dirty="0">
              <a:latin typeface="Calibri" pitchFamily="34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1241884" y="1010208"/>
            <a:ext cx="432048" cy="954825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3009" y="2188574"/>
            <a:ext cx="21150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Творчество-</a:t>
            </a:r>
            <a:r>
              <a:rPr lang="ru-RU" sz="28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800" b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21206" y="2282648"/>
            <a:ext cx="69893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Calibri" pitchFamily="34" charset="0"/>
              </a:rPr>
              <a:t>процесс </a:t>
            </a:r>
            <a:r>
              <a:rPr lang="ru-RU" b="1" dirty="0">
                <a:latin typeface="Calibri" pitchFamily="34" charset="0"/>
              </a:rPr>
              <a:t>деятельности</a:t>
            </a:r>
            <a:r>
              <a:rPr lang="ru-RU" b="1" dirty="0" smtClean="0">
                <a:latin typeface="Calibri" pitchFamily="34" charset="0"/>
              </a:rPr>
              <a:t>, </a:t>
            </a:r>
            <a:r>
              <a:rPr lang="ru-RU" b="1" dirty="0">
                <a:latin typeface="Calibri" pitchFamily="34" charset="0"/>
              </a:rPr>
              <a:t>создающий </a:t>
            </a:r>
            <a:r>
              <a:rPr lang="ru-RU" b="1" dirty="0" smtClean="0">
                <a:latin typeface="Calibri" pitchFamily="34" charset="0"/>
              </a:rPr>
              <a:t>качественно</a:t>
            </a:r>
          </a:p>
          <a:p>
            <a:r>
              <a:rPr lang="ru-RU" b="1" dirty="0" smtClean="0">
                <a:latin typeface="Calibri" pitchFamily="34" charset="0"/>
              </a:rPr>
              <a:t>новые </a:t>
            </a:r>
            <a:r>
              <a:rPr lang="ru-RU" b="1" dirty="0">
                <a:latin typeface="Calibri" pitchFamily="34" charset="0"/>
              </a:rPr>
              <a:t>материальные и духовные </a:t>
            </a:r>
            <a:r>
              <a:rPr lang="ru-RU" b="1" dirty="0" smtClean="0">
                <a:latin typeface="Calibri" pitchFamily="34" charset="0"/>
              </a:rPr>
              <a:t>ценности, где «автор»</a:t>
            </a:r>
          </a:p>
          <a:p>
            <a:r>
              <a:rPr lang="ru-RU" b="1" dirty="0" smtClean="0">
                <a:latin typeface="Calibri" pitchFamily="34" charset="0"/>
              </a:rPr>
              <a:t>выражает </a:t>
            </a:r>
            <a:r>
              <a:rPr lang="ru-RU" b="1" dirty="0">
                <a:latin typeface="Calibri" pitchFamily="34" charset="0"/>
              </a:rPr>
              <a:t>в конечном результате какие-то аспекты своей </a:t>
            </a:r>
            <a:r>
              <a:rPr lang="ru-RU" b="1" dirty="0" smtClean="0">
                <a:latin typeface="Calibri" pitchFamily="34" charset="0"/>
              </a:rPr>
              <a:t>личности.</a:t>
            </a:r>
            <a:endParaRPr lang="ru-RU" b="1" dirty="0">
              <a:latin typeface="Calibri" pitchFamily="34" charset="0"/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1241884" y="2728565"/>
            <a:ext cx="432048" cy="954825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0963" y="3683390"/>
            <a:ext cx="34404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Творческий процесс-</a:t>
            </a:r>
            <a:endParaRPr lang="ru-RU" sz="2800" b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72940" y="3713041"/>
            <a:ext cx="56458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Calibri" pitchFamily="34" charset="0"/>
              </a:rPr>
              <a:t>Вдохновение человека, реализация его способностей,</a:t>
            </a:r>
          </a:p>
          <a:p>
            <a:r>
              <a:rPr lang="ru-RU" b="1" dirty="0" smtClean="0">
                <a:latin typeface="Calibri" pitchFamily="34" charset="0"/>
              </a:rPr>
              <a:t> традиций, которым он следует.</a:t>
            </a:r>
            <a:endParaRPr lang="ru-RU" b="1" dirty="0">
              <a:latin typeface="Calibri" pitchFamily="34" charset="0"/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1241884" y="4488187"/>
            <a:ext cx="432048" cy="954825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0963" y="5462979"/>
            <a:ext cx="36360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Креативный процесс- </a:t>
            </a:r>
            <a:endParaRPr lang="ru-RU" sz="2800" b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86272" y="4798381"/>
            <a:ext cx="5532668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Calibri" pitchFamily="34" charset="0"/>
              </a:rPr>
              <a:t>это процесс создания и обдумывания новых идей </a:t>
            </a:r>
            <a:endParaRPr lang="ru-RU" b="1" dirty="0" smtClean="0">
              <a:latin typeface="Calibri" pitchFamily="34" charset="0"/>
            </a:endParaRPr>
          </a:p>
          <a:p>
            <a:r>
              <a:rPr lang="ru-RU" b="1" dirty="0" smtClean="0">
                <a:latin typeface="Calibri" pitchFamily="34" charset="0"/>
              </a:rPr>
              <a:t>и концепций, главной его составляющей становится  </a:t>
            </a:r>
          </a:p>
          <a:p>
            <a:r>
              <a:rPr lang="ru-RU" b="1" dirty="0" smtClean="0">
                <a:latin typeface="Calibri" pitchFamily="34" charset="0"/>
              </a:rPr>
              <a:t>прагматический элемент, т.е. понимание: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u="sng" dirty="0" smtClean="0">
                <a:latin typeface="Calibri" pitchFamily="34" charset="0"/>
              </a:rPr>
              <a:t>зачем нужно создавать,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u="sng" dirty="0" smtClean="0">
                <a:latin typeface="Calibri" pitchFamily="34" charset="0"/>
              </a:rPr>
              <a:t>для кого(чего) нужно создавать,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u="sng" dirty="0" smtClean="0">
                <a:latin typeface="Calibri" pitchFamily="34" charset="0"/>
              </a:rPr>
              <a:t>как действовать (этапы),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u="sng" dirty="0" smtClean="0">
                <a:latin typeface="Calibri" pitchFamily="34" charset="0"/>
              </a:rPr>
              <a:t>что нужно создавать (продукт) и т.д.</a:t>
            </a:r>
            <a:endParaRPr lang="ru-RU" b="1" u="sng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838404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9" grpId="0" animBg="1"/>
      <p:bldP spid="10" grpId="0"/>
      <p:bldP spid="11" grpId="0"/>
      <p:bldP spid="12" grpId="0" animBg="1"/>
      <p:bldP spid="13" grpId="0"/>
      <p:bldP spid="1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074" name="Picture 2" descr="http://ru.convdocs.org/pars_docs/refs/65/64042/64042_html_5ded4cf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908720"/>
            <a:ext cx="7704856" cy="5217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339752" y="6150114"/>
            <a:ext cx="72728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Процесс </a:t>
            </a:r>
            <a:r>
              <a:rPr lang="ru-RU" sz="20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творчества, разворачиваясь </a:t>
            </a:r>
            <a:r>
              <a:rPr lang="ru-RU" sz="2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социальной среде, </a:t>
            </a:r>
            <a:r>
              <a:rPr lang="ru-RU" sz="20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изменяет </a:t>
            </a:r>
            <a:r>
              <a:rPr lang="ru-RU" sz="2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ее и изменяет личность. 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7584" y="332656"/>
            <a:ext cx="48526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Calibri" pitchFamily="34" charset="0"/>
              </a:rPr>
              <a:t>Структура творческого потенциала</a:t>
            </a:r>
            <a:endParaRPr lang="ru-RU" sz="2400" b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295267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9512" y="404664"/>
            <a:ext cx="66516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3300"/>
                </a:solidFill>
                <a:latin typeface="Calibri" pitchFamily="34" charset="0"/>
              </a:rPr>
              <a:t>Условия для  творческого роста педагога:</a:t>
            </a:r>
            <a:endParaRPr lang="ru-RU" sz="2800" b="1" dirty="0">
              <a:solidFill>
                <a:srgbClr val="FF3300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022221"/>
            <a:ext cx="9144000" cy="70019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000" b="1" dirty="0" smtClean="0">
                <a:latin typeface="Calibri" pitchFamily="34" charset="0"/>
              </a:rPr>
              <a:t>Включение педагогов в творческую деятельность, обеспечивающую</a:t>
            </a:r>
          </a:p>
          <a:p>
            <a:pPr>
              <a:lnSpc>
                <a:spcPct val="150000"/>
              </a:lnSpc>
            </a:pPr>
            <a:r>
              <a:rPr lang="ru-RU" sz="2000" b="1" dirty="0">
                <a:latin typeface="Calibri" pitchFamily="34" charset="0"/>
              </a:rPr>
              <a:t> </a:t>
            </a:r>
            <a:r>
              <a:rPr lang="ru-RU" sz="2000" b="1" dirty="0" smtClean="0">
                <a:latin typeface="Calibri" pitchFamily="34" charset="0"/>
              </a:rPr>
              <a:t>       развитие и  саморазвитие педагога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000" b="1" dirty="0" smtClean="0">
                <a:latin typeface="Calibri" pitchFamily="34" charset="0"/>
              </a:rPr>
              <a:t>Совершенствование  профессиональных знаний и умений педагогов через</a:t>
            </a:r>
          </a:p>
          <a:p>
            <a:pPr>
              <a:lnSpc>
                <a:spcPct val="150000"/>
              </a:lnSpc>
            </a:pPr>
            <a:r>
              <a:rPr lang="ru-RU" sz="2000" b="1" dirty="0">
                <a:latin typeface="Calibri" pitchFamily="34" charset="0"/>
              </a:rPr>
              <a:t> </a:t>
            </a:r>
            <a:r>
              <a:rPr lang="ru-RU" sz="2000" b="1" dirty="0" smtClean="0">
                <a:latin typeface="Calibri" pitchFamily="34" charset="0"/>
              </a:rPr>
              <a:t>       разнообразные формы методической работы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000" b="1" dirty="0" smtClean="0">
                <a:latin typeface="Calibri" pitchFamily="34" charset="0"/>
              </a:rPr>
              <a:t>Совершенствование умений в  области  педагогической техники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000" b="1" dirty="0" smtClean="0">
                <a:latin typeface="Calibri" pitchFamily="34" charset="0"/>
              </a:rPr>
              <a:t>Стимулирование  педагогов к развитию их педагогических способностей:</a:t>
            </a:r>
          </a:p>
          <a:p>
            <a:pPr marL="125095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b="1" dirty="0">
                <a:latin typeface="Calibri" pitchFamily="34" charset="0"/>
              </a:rPr>
              <a:t>с</a:t>
            </a:r>
            <a:r>
              <a:rPr lang="ru-RU" b="1" dirty="0" smtClean="0">
                <a:latin typeface="Calibri" pitchFamily="34" charset="0"/>
              </a:rPr>
              <a:t>вободный доступ всех членов коллектива к информационным ресурсами «средствам» культуры</a:t>
            </a:r>
          </a:p>
          <a:p>
            <a:pPr marL="125095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b="1" dirty="0">
                <a:latin typeface="Calibri" pitchFamily="34" charset="0"/>
              </a:rPr>
              <a:t>д</a:t>
            </a:r>
            <a:r>
              <a:rPr lang="ru-RU" b="1" dirty="0" smtClean="0">
                <a:latin typeface="Calibri" pitchFamily="34" charset="0"/>
              </a:rPr>
              <a:t>емократичность и </a:t>
            </a:r>
            <a:r>
              <a:rPr lang="ru-RU" b="1" dirty="0" err="1" smtClean="0">
                <a:latin typeface="Calibri" pitchFamily="34" charset="0"/>
              </a:rPr>
              <a:t>гуманистичность</a:t>
            </a:r>
            <a:r>
              <a:rPr lang="ru-RU" b="1" dirty="0" smtClean="0">
                <a:latin typeface="Calibri" pitchFamily="34" charset="0"/>
              </a:rPr>
              <a:t>  управления</a:t>
            </a:r>
          </a:p>
          <a:p>
            <a:pPr marL="125095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b="1" dirty="0">
                <a:latin typeface="Calibri" pitchFamily="34" charset="0"/>
              </a:rPr>
              <a:t>с</a:t>
            </a:r>
            <a:r>
              <a:rPr lang="ru-RU" b="1" dirty="0" smtClean="0">
                <a:latin typeface="Calibri" pitchFamily="34" charset="0"/>
              </a:rPr>
              <a:t>вобода действий , выбора и мнений в образовательном процессе</a:t>
            </a:r>
          </a:p>
          <a:p>
            <a:pPr marL="125095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b="1" dirty="0">
                <a:latin typeface="Calibri" pitchFamily="34" charset="0"/>
              </a:rPr>
              <a:t>п</a:t>
            </a:r>
            <a:r>
              <a:rPr lang="ru-RU" b="1" dirty="0" smtClean="0">
                <a:latin typeface="Calibri" pitchFamily="34" charset="0"/>
              </a:rPr>
              <a:t>оощрение изобретательского творчества, создание  простой и прозрачной системы реализации идей</a:t>
            </a:r>
          </a:p>
          <a:p>
            <a:pPr marL="125095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b="1" dirty="0">
                <a:latin typeface="Calibri" pitchFamily="34" charset="0"/>
              </a:rPr>
              <a:t>т</a:t>
            </a:r>
            <a:r>
              <a:rPr lang="ru-RU" b="1" dirty="0" smtClean="0">
                <a:latin typeface="Calibri" pitchFamily="34" charset="0"/>
              </a:rPr>
              <a:t>ворческая </a:t>
            </a:r>
            <a:r>
              <a:rPr lang="ru-RU" b="1" dirty="0">
                <a:latin typeface="Calibri" pitchFamily="34" charset="0"/>
              </a:rPr>
              <a:t>атмосфера</a:t>
            </a:r>
            <a:endParaRPr lang="ru-RU" sz="1600" b="1" dirty="0">
              <a:latin typeface="Calibri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ru-RU" sz="1600" b="1" dirty="0" smtClean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ru-RU" sz="1600" b="1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16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1600" dirty="0"/>
          </a:p>
        </p:txBody>
      </p:sp>
      <p:pic>
        <p:nvPicPr>
          <p:cNvPr id="4098" name="Picture 2" descr="http://womanadvice.ru/sites/default/files/imagecache/width_250/osobennosti_tvorcheskogo_myshleniya_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25164" y="-109900"/>
            <a:ext cx="1939461" cy="13343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7390472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Давыдова\Desktop\ФОН\bg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79711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9EE50-BCDF-4AC3-A5BC-844B0E3FE623}" type="slidenum">
              <a:rPr lang="ru-RU" altLang="en-US" smtClean="0">
                <a:solidFill>
                  <a:srgbClr val="000000"/>
                </a:solidFill>
              </a:rPr>
              <a:pPr/>
              <a:t>3</a:t>
            </a:fld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-10585" y="0"/>
            <a:ext cx="64087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Муниципальное дошкольное образовательное учреждение</a:t>
            </a:r>
          </a:p>
          <a:p>
            <a:pPr algn="ctr"/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«Детский сад № 12»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1026" name="Picture 2" descr="H:\1ФОТО праздников 2016-2017 учебный год\Открытые занятия 2017\DSC065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620687"/>
            <a:ext cx="4032448" cy="3024735"/>
          </a:xfrm>
          <a:prstGeom prst="rect">
            <a:avLst/>
          </a:prstGeom>
          <a:noFill/>
        </p:spPr>
      </p:pic>
      <p:pic>
        <p:nvPicPr>
          <p:cNvPr id="1029" name="Picture 5" descr="H:\1ФОТО праздников 2016-2017 учебный год\Открытые занятия 2017\DSC00824.JPG"/>
          <p:cNvPicPr>
            <a:picLocks noChangeAspect="1" noChangeArrowheads="1"/>
          </p:cNvPicPr>
          <p:nvPr/>
        </p:nvPicPr>
        <p:blipFill>
          <a:blip r:embed="rId4" cstate="print">
            <a:lum bright="2000" contrast="9000"/>
          </a:blip>
          <a:srcRect r="5420" b="15176"/>
          <a:stretch>
            <a:fillRect/>
          </a:stretch>
        </p:blipFill>
        <p:spPr bwMode="auto">
          <a:xfrm>
            <a:off x="251519" y="3717032"/>
            <a:ext cx="4067479" cy="2808312"/>
          </a:xfrm>
          <a:prstGeom prst="rect">
            <a:avLst/>
          </a:prstGeom>
          <a:noFill/>
        </p:spPr>
      </p:pic>
      <p:pic>
        <p:nvPicPr>
          <p:cNvPr id="1031" name="Picture 7" descr="H:\ПОСЛЕДНЕЕ 2017-2018\DSC0324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692696"/>
            <a:ext cx="3851920" cy="2889320"/>
          </a:xfrm>
          <a:prstGeom prst="rect">
            <a:avLst/>
          </a:prstGeom>
          <a:noFill/>
        </p:spPr>
      </p:pic>
      <p:pic>
        <p:nvPicPr>
          <p:cNvPr id="1032" name="Picture 8" descr="H:\1ФОТО праздников 2016-2017 учебный год\Открытые занятия 2017\DSC00182.JPG"/>
          <p:cNvPicPr>
            <a:picLocks noChangeAspect="1" noChangeArrowheads="1"/>
          </p:cNvPicPr>
          <p:nvPr/>
        </p:nvPicPr>
        <p:blipFill>
          <a:blip r:embed="rId6" cstate="print">
            <a:lum bright="-8000" contrast="9000"/>
          </a:blip>
          <a:srcRect/>
          <a:stretch>
            <a:fillRect/>
          </a:stretch>
        </p:blipFill>
        <p:spPr bwMode="auto">
          <a:xfrm>
            <a:off x="5004048" y="3861048"/>
            <a:ext cx="3779912" cy="2781295"/>
          </a:xfrm>
          <a:prstGeom prst="rect">
            <a:avLst/>
          </a:prstGeom>
          <a:noFill/>
        </p:spPr>
      </p:pic>
      <p:pic>
        <p:nvPicPr>
          <p:cNvPr id="7" name="Рисунок 6" descr="C:\Documents and Settings\1\Рабочий стол\Фото на  конукрс\_1_Журавль.pn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39952" y="2132856"/>
            <a:ext cx="1656184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41952271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4693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-8307" y="233399"/>
            <a:ext cx="853131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Ключ к двери, </a:t>
            </a:r>
          </a:p>
          <a:p>
            <a:r>
              <a:rPr lang="ru-RU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sz="28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           открывающей  путь в творческое </a:t>
            </a:r>
            <a:r>
              <a:rPr lang="ru-RU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у</a:t>
            </a:r>
            <a:r>
              <a:rPr lang="ru-RU" sz="28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правление</a:t>
            </a:r>
            <a:endParaRPr lang="ru-RU" sz="2800" b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2235" y="1420905"/>
            <a:ext cx="8369471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400" b="1" dirty="0" smtClean="0">
                <a:latin typeface="Calibri" pitchFamily="34" charset="0"/>
              </a:rPr>
              <a:t>Открытость</a:t>
            </a:r>
            <a:endParaRPr lang="ru-RU" sz="2400" b="1" dirty="0" smtClean="0">
              <a:solidFill>
                <a:srgbClr val="FF3300"/>
              </a:solidFill>
              <a:latin typeface="Calibri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400" b="1" dirty="0" smtClean="0">
                <a:latin typeface="Calibri" pitchFamily="34" charset="0"/>
              </a:rPr>
              <a:t>Чувственность и гибкая реакция на изменения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400" b="1" dirty="0" smtClean="0">
                <a:latin typeface="Calibri" pitchFamily="34" charset="0"/>
              </a:rPr>
              <a:t>Динамичность  развития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400" b="1" dirty="0" smtClean="0">
                <a:latin typeface="Calibri" pitchFamily="34" charset="0"/>
              </a:rPr>
              <a:t>Направленность на инновации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400" b="1" dirty="0" smtClean="0">
                <a:latin typeface="Calibri" pitchFamily="34" charset="0"/>
              </a:rPr>
              <a:t>Наличие гибких  стратегий и нестандартных методов</a:t>
            </a:r>
          </a:p>
          <a:p>
            <a:r>
              <a:rPr lang="ru-RU" sz="2400" b="1" dirty="0">
                <a:latin typeface="Calibri" pitchFamily="34" charset="0"/>
              </a:rPr>
              <a:t> </a:t>
            </a:r>
            <a:r>
              <a:rPr lang="ru-RU" sz="2400" b="1" dirty="0" smtClean="0">
                <a:latin typeface="Calibri" pitchFamily="34" charset="0"/>
              </a:rPr>
              <a:t>     управления структурами, процессами и ресурсами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400" b="1" dirty="0" smtClean="0">
                <a:latin typeface="Calibri" pitchFamily="34" charset="0"/>
              </a:rPr>
              <a:t>Принятие смелых, эффективных и интуитивных решений</a:t>
            </a:r>
            <a:endParaRPr lang="ru-RU" sz="2400" b="1" dirty="0">
              <a:latin typeface="Calibri" pitchFamily="34" charset="0"/>
            </a:endParaRPr>
          </a:p>
        </p:txBody>
      </p:sp>
      <p:sp>
        <p:nvSpPr>
          <p:cNvPr id="6" name="Правая фигурная скобка 5"/>
          <p:cNvSpPr/>
          <p:nvPr/>
        </p:nvSpPr>
        <p:spPr>
          <a:xfrm rot="5400000">
            <a:off x="4123741" y="173561"/>
            <a:ext cx="576064" cy="8239075"/>
          </a:xfrm>
          <a:prstGeom prst="rightBrace">
            <a:avLst>
              <a:gd name="adj1" fmla="val 8333"/>
              <a:gd name="adj2" fmla="val 52143"/>
            </a:avLst>
          </a:prstGeom>
          <a:ln w="38100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819174" y="4797152"/>
            <a:ext cx="759868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Calibri" pitchFamily="34" charset="0"/>
              </a:rPr>
              <a:t>Упор делается на оптимизации функций и  целостный, системный</a:t>
            </a:r>
          </a:p>
          <a:p>
            <a:r>
              <a:rPr lang="ru-RU" sz="2000" b="1" dirty="0" smtClean="0">
                <a:latin typeface="Calibri" pitchFamily="34" charset="0"/>
              </a:rPr>
              <a:t> подход управления, активизации инновационной деятельности, </a:t>
            </a:r>
          </a:p>
          <a:p>
            <a:r>
              <a:rPr lang="ru-RU" sz="2000" b="1" dirty="0">
                <a:latin typeface="Calibri" pitchFamily="34" charset="0"/>
              </a:rPr>
              <a:t> </a:t>
            </a:r>
            <a:r>
              <a:rPr lang="ru-RU" sz="2000" b="1" dirty="0" smtClean="0">
                <a:latin typeface="Calibri" pitchFamily="34" charset="0"/>
              </a:rPr>
              <a:t>пробуждение и  развитие творческого  потенциала сотрудников, </a:t>
            </a:r>
          </a:p>
          <a:p>
            <a:r>
              <a:rPr lang="ru-RU" sz="2000" b="1" dirty="0">
                <a:latin typeface="Calibri" pitchFamily="34" charset="0"/>
              </a:rPr>
              <a:t> </a:t>
            </a:r>
            <a:r>
              <a:rPr lang="ru-RU" sz="2000" b="1" dirty="0" smtClean="0">
                <a:latin typeface="Calibri" pitchFamily="34" charset="0"/>
              </a:rPr>
              <a:t>повышение конкурентоспособности и эффективности</a:t>
            </a:r>
            <a:endParaRPr lang="ru-RU" sz="2000" b="1" dirty="0">
              <a:latin typeface="Calibri" pitchFamily="34" charset="0"/>
            </a:endParaRPr>
          </a:p>
        </p:txBody>
      </p:sp>
      <p:sp>
        <p:nvSpPr>
          <p:cNvPr id="8" name="AutoShape 4" descr="data:image/jpeg;base64,/9j/4AAQSkZJRgABAQAAAQABAAD/2wCEAAkGBxAQERUTEBAVFhUXFhgaGBgYFRceGBgYGBUWGBcZFhcfHSggGholHRUVITEhJSkrLi4uFx8zODMtNygtLisBCgoKDg0OGhAQGi0mICUvLS0wLy4tLS0wLzItLS0tLy8tLSstLS8tKy0tLS0tLS0tLS0tLS0tLS0tLS0tLS0tLf/AABEIAOEA4QMBEQACEQEDEQH/xAAbAAEAAgMBAQAAAAAAAAAAAAAABQYBAwQHAv/EAEQQAAEDAgQDBQUECAUCBwAAAAEAAgMEEQUSITEGQVETImFxgTKRobHRB0JSwRQVI2JykuHwM0OCsvFzsyQlU6LC0uL/xAAbAQEAAgMBAQAAAAAAAAAAAAAABAUBAgMGB//EADkRAAICAgAEAggEBQMFAQAAAAABAgMEEQUSITFBURMiMmFxgZGhFLHB0QYzQkPwFSPhNFJygrIk/9oADAMBAAIRAxEAPwD3FAEAQBAEAQBAEAQBAEAQBAEAQBAEAQBAEAQBAEAQBAEBhAEBlAEAQBAEAQBAEAQBAEAQBAEAQBAEAQBAEAQBAEAQBAEAQBAEAQGEBlAYQBAEAQGUBhAEBlAEAQBAEAQBAEAQBAEAQBAEAQBAEAQBAEBhAEAQBAEAQBAEAQGUAQBAEAQBAEAQBAEAQBAEAQBAEBhAZQBAEBhAEAQBAEAQBAEAQGUAQBAEAQBAEBpqqmOJhfK9rGN3c4gActSfNYbSW2b11zskowW2/BESeLaD7tSx38Jv/RcvT1+ZNXCszxra+J9R8T0p+84f6fpdZV0BLhmQvD7nSzHaU/5zR53HzC29LDzOLwshf0M6aauikNo5WOI3DXAkeYBWVJPszjZTZX7cWvijoWxzCAIAgMIDKAIAgCAIAgCAIAgCAIAgCAIAgCAIAgCArP2kG2Gzecf/AHo1wyv5TLbga3n1/P8AJniqpz6MGuI2NvJNmGk+4fUPOhe63mVsmzjOMU+iL19j7b1E56RAe9//AOVNw16zPM/xJL/arXvf5HqysDyAQBAEAQBAEAQBAEAQBAEAQBAEAQBAEAQBAEAQBAVX7TT/AOWy/wAUX/eYo+V/Kfy/MueAf9fD/wBv/lnjKqD6GYQGpx1W8SPa+p6N9jbO/Un92MfGT6Kdhrq/keU/iSXq1r/y/Q9QU48sEAQBAEAQBAEAQBAEAQBAEAQBAEAQBAEAQGCVhvQOH9cU+bL2rb/D+bZQ1xHGcuXnX6fUk/hLuXm5WVvEeJJ2SyMGXK1xA01sD1VNl8RyFbKEZaSZbY/Dap1Rk97aI+vxgzxlkgOtudxob7FV88iyftN/UlU4apmpxIGbDqc6ljfQWPwWsbrV0TLNZNsf6mcEuE059nOPJ31upEb7fHR0XEbV7yrE3J8yPcbK1S0ib6TnSl5nqP2NM7lSerox7g/6qfidmeW/iJ+tWvj+h6OXAblS3JLuzzejKyAgCAIAgCAIAgCAIAgCAIDCAygNc87Ixme4AdSuVt0Ko803pG0ISm9RW2ctNi8EjsrZBfkDcX8r7qPTxDHulyxl1+h2sxLq1zSj0O5TSOEAQEJxfUmOmJGgLgCfA3/MAeqrOLOX4fUfFpMn8NhGV65vBbPM6vFWjYrzkKGz0bsjE64ZMzWu6gH4LSa1Jo3h7KMly5nTRrqXd1bw7nOfY5mnUKQkcGylQG4v1/NXBd1+xH4Hqf2YVHYUNVMR7L7+6MEfNSq7PR0zmvA81xuHpMmqHmv1I6fGnSuLnvJJ/vTovM2qdkuab2yZXXVXHlii48E4s6XPG43ygEE8hexHyV5wi6b3XJ711RTcUohFqcPHuWpXRUBAEAQBAEAQBAEBhAZQBAEAQFK4xrSJgwnRrRYee5/vovL8YcpX8vgkeg4XVH0XN4tlSrcRDdjqq+up7LKUopaPUuH6p01NDI72nMaT4m2/ruvY40pSqi5d9Hkr4qNklHtskF3OQQGitpo5WOjlALXCxB/vdcrvR8rVjWvebQlKMuaPc85k+ztpqiDK/wDRg29+7nLr+wPC33reFuao52Y8JtJ7XuLB5UnD3nVW4DIxzhEwFgJygO1DeQN7cvFUt10JWSa7bLXHza/RxUu+iOmpXs9uNw82m3v2WieyZG6uXaSOCtd3dCutfVm1nY5WO1UpLqRtlNpPYHkPkrZ9y9j7KPYPsrpGyYfMx4u18r2nyMcYPzU7HgpVtPxPJ8csayoteCX5squLcI1dPVRwNLXiUu7J17XDRc5r+yQCPPkq6zDcZKPn2NK8xSi5eXc9K4R4e/QozncHSvtmI2AGzW+Gp15qxxcVUpvxZX5OS7n7kT6lkU4cQxWKDR7u9+Ean+ihZWfTj9JPr5Ik04tl3WK6eZqocchldlBLXHYO5+RXLH4pRdLlXR+82uwbalzNbXuJNWRECAIAgCA1VM4jY57tmi65XWqqtzfgb1wc5KK8SjV+MyyG+cgcgCQAvHX5t90tuTXuXRHpKMKuC1rfxNmD8TPjkayV5cxxAuTctJ0Bv0U/h+fZCSjN7i/PwOGZgVuDlBaa+5el6c8+EAQEDxTw22taC1+SRuzrXBHRw6ePJQ8rDjf18SVjZUqengUDh7g2WrlkEsrRHFJkeWXJeRqQw20FiNT12UDGw1Nvr0T0TcjLcEunVrZ6zBC1jWsYAGtADQNgALAD0V0kktIqW23tmxZMHLWYjDD/AIkjW+BOvuQELV4tFObwvJDdCdRruvNcd/mQ+DJ+Itp7PiKsePvX81RpvzJEqoPwNn6X1HuXOUNvZr6LyZwT4sfugBdFQvE2Va8SpcSVBdK2/Nlzp+8VOqglEmY76NEYXWB8j8l3iuqO5Uqb2R5BWj7l92R7D9n9a2lwl8z9mvkd5nRoHqQApcLFVQ5s8lxaDtzVBeS/cqmMYzVSSMfUPe17bSMG2QOAc0tA20I8eqqLrL3L1317/D4HemuhR9VdO3xPRuC8eNXDeQjO2wvtmBGht10KtsHJldFqfdFVm48apJw7MsRU4hHlLsS7R73OOpcd/PZeHvUpTcpd2z2NUIKCjHwRiSrA2K5xgzdpa6np+HSl8MbnbuY0nzLQV7aiTlVFy76R4+6KjZJLttnSuxzMIDKAIDkxWmMsL2N3LdPPcfJR8ul20ygvFHbHsVdsZPwZ5NW1pYS1ws4GxB3B8V5NY7T0z1Xp4tbRyYWySrqI4owSS4X/AHWg95x6ABTMfHcpKKIeRkKMW2e3r1B5sIDBcBugKlxzxCYY8sTxd3tEHUbCwPIqp4lkTi41Q6b22/cWfDqIS3ZNb12+JQcGxmopnukgLixhDpW37pa4tabja5uBfceihY07K/Wj2Xcm5MK7Oku7PZ6WobIxr2G7XNDgeoIuF6GMlJJooJRcW0zatjB5/wDaHFllDurQfXUH5BH2MojeEn3ZJrfvDl+6vNcc9uHwf5k/E7Mn2lUZLbPpz9EQRCPlubKXo12QWOu/at/6Y/3uUiK9UkY/icM7u489GO/2ldK/aRJ8Srw7BWResv2CNmkpIInhopg8vLb96Wz3XB6Nvduttj5qHl5Lr5Yvqu+v3KLJrU8ibj30lvy6LsSPEVMytk7SW7XBobdlgLAki4IN9zzUKfEbLJ80kjjXhquPLFkNJE6mDWtdfexFxoLcuStuFT5pzku3Qh8RWoQT79S4cE108koaZHFoaSQTfawHxI9yu/AqGcPGvCT4zJVU7hk1c+M3uCTqWeGt7G1tfJU+ZhJbsXbuy0xMx9K33Prhngt8mSaplaYyA4MZclwOoDnaW8QFjH4cpalJ9DORntNxiup6IBbZXKKkygCAIAgCAqvHVDTyQuzQtfMRZh2cPEuuNB0KquJXU1x6+0+xPwVOUuj9U28HxUlPCyNmRspa3tDaznPt3u9z1vZb4eVjNKMZLf02a5VN23KSeiyqyIRprXOEbyz2g0keYCA8uxvGahxIdI63QI2ZRCVEb5IHaHR1z1tYclQcRly5MW/L9S6wFzUSS8/0LT9llHFLBVNkAPaEMcOZZkO38xU7BgpQlsh5knGcdEtQxYhhrRH2YqYG3ylvtgXv7O/XQZh5LRRycbpFc0fLxN28fI6yfLL7EvT8U0z25i5zTzaWm9wbEaeK2XFKP6tp+TRAzq/wdfpbX6vmuvcgeJKplWW5bgNve4ac1yORBA2+Kj2cXX9uP1PPW8bX9qP1/ZEdRwtgv2QyhxuRcnUac1S5uRO6SczlTx3Jrfg18P2O1ld1b7lB0i3p/iOqX82DXw6/sbDVMI3t5rZJ7LjG4hjXvVc035eP0ZDndTCakQmMH9sP+m3/AHvXZeyScfsyOrnWikt/6b/9pXWpeuiTF7kkVppVkkXEpF/wSoaII232b8SST8SVQ5cZO2W/MhT05M7n1A6qOoGNJHBWtMrDlB7pBJAJsLOvoNenwV3wdNWP4FTxXTgviXD7NmAtkeL/AHWi4sfvE6a25c16IoCx8Q1DGU8mcXDmlgHUuBFvmfRRM26NVMpP4fUk4dUrLopfH6Fa4OxQse2Auux18v7rt9PA66dVTcKy5xmqpdn29xb8TxYuDtj3Xf3l2XpDz5lAYQGUB8veBqTZARVXxDAw5Q7M7WwHgCfyXLItVVcpvwRvXBzmorxKhWVjpHFzjcleHtslZNzm9tnqaqY1xUYo4ZZbLEUSEi5cGYsZ43MebujI16tN7X9x+C9VwvIlZBwl3X5HnOJURrsUo9mWJWhXHj3EsIZM5ge0EOcLE2uA4jQnu7eKMyiDpKmSGU6EWvmB2NuqrOJVRnT18yfw+bjb08i2YLNHAXPijY4SZS5pAc24B9noe8dlSU8Qvx3yrTXvLW3Brv8AWfQn8K4j/avY1jg3IHZXEljXXsSx/wCEi3d5EeK9DhZbyV0jr7lNl4v4d9ZbIHiDE43yl5nivYAtaDuLAd65H/C14lwLKti74Vtvp0S++u5ScYyvSYDx49eqZzRTg6tcD5FeVlXKuXLNNPyfQ8K+aL69Dc2c+a0ktm0bJdl1OwWA1Fz8B9VzfQ+icL/heHIrMvrJ/wBPgvj5s5qiNriCRYja302W8JuJeV8Bwq5qyuHLJeKbMPUmPVG1kHCWmV/GXftj/A35uUiK6I60P1WRlaC6N4aCSWEADc3CkUr10d4SSkmzkosAmk1d3B47/wAv1srWFMn3O9/EqoPUer+xc/1GTDGInd5rba7OH5Fa5OArEnHv+ZTR4hJWScuzf0IympKiRzmgAZTZ1ztv9CqmONttdFrvsnSydJPz7EqIKin/AMJxcHDXJlvcdSTtqpDx7F0on376aOKyK31vh8No+6HF8U7UMgYbnk4tPq7ew8SutWPlw/ufXr+ZxtvxJf2/p0OjH6uteHxzPie+Nj3/ALP2QGszOJNhqALebgOaiZLtutVU5JqPV6JWP6Kmp2xi1votnDwOXPqoB4lx/wBLSfyWMWveTHXmZyrGseWz1wmy9MedOeOtY52UE3PgmgdKAICi8XzTNe5uc23Hkdvp6LPgCmQVBZK1x9m5BJ6EEE672vyUTKqdtUoLxJFFihZGT8GSE1WAvI+haemerVkdbRH1NausKjnO0sfCGDVckTp4ZuyJdZoINngcyRsLkjY7K3x8OyUOeuXKyqyMutT5Zx5l+ROyY/V03dqo2E2vmB0LRuQR9AsW5+VjSULIp77Psa14VGQuapte5lUxemZWzCR0gjaSXE2vvbQG9vVdaOLwnLlsXKaXcLnCPNB7JVmAU8YDgzO4C2Z5ubctNvgrWyKa69iurbT6dzix6NrIJZWMbna299uY3tuuuHg0ZWRCu2O03/nUzPJtpg5QemefsxMm+cnU666Fe8xuFY+KtUQUfguv1KS/Jtue7JNm3tA4aEKRyuL6kaa2tHy1zmagkeRXDIxMfJjy3QUl71sjSq30aJHBcccZmMc4EEn0OUka+YC8bx3+FcOnFsyKE4uK3re0/r1+5J4Vw6uWbU2um/y7fctfar5no+pcpplmAW0Ym2tGqKUuvbqp2PTKb1FFbnzikmzRUYX2kmZxOwFh4X5+qt6sDoud/QrVluK1FHVFQtYO60D++qn11Qh7KOErJTfrM2thXYySubIxvWw+S2clFbZw05S0QvZ2cXXJudTzK8ZkWRnbJxe1vuerog1VFNaeiWwnA6mpOYObHFyfqXO8m6eRJPvU7D4Y7UrObS+5ByuIRrbhy7a+hMDgpp9qql9AwfNpVh/pFT9qTfzIP+qWLtFL5DFsChpaKqMeYudA9pc83Nsp0FgABryC7/hKseqfo14HL8VZfbHnfiVT7PI3mrJZluyFx717auYNxtz6qFw2O7W/cS+Iy1Wl7y0YljznSCMAaGxDHZg59+RsLgeXVXiKYsWHUoY0Hc23+f8AfRZYOtYBlAVfjamBa1+g0LST72//ACWUDzGup5A0uy3aDu0hwAPUtJstWjZGmhluyz2lwDrD8Vjyb9FR8SWrFrxRccPe63vwZK4bh8YkcXNzhpFmuOh3NnWtfkquWQ4a0kWDo3tbLZR47kmIjjLBKACGC7A5oPftbuEiw8bBXeDxB3y5OXXwf6FPl4Kpjz82/l+ptxLDhUave+/XMduY8ArC7GhbrnW9ESrInXvl6bOUYBSRt7zQGje5s3/Vra3ms/g4WSXq7fwEb7EuWLZzYjxZSxCzLyEcmDu/zHS3ldXmPwe+32vVXv8A2N4Ylku/Qp+L8UTzNkYGMYx7SCNSbdc2mvor3D4NRROM9tyT35L6HezBhKDi2ypujcPFXykU1vDLI+w9/Y+Q63gs9GV865QeprRiWVx3JXCzo9I1ijELy1wLTYggjzB0UW+CnVKMltNM6QlKElKPddi+tllyB2R21zpsea+JTw5Lry9D2eDxWORBcy5ZeKf6eaNcTpZTZjHHx5e9KsZzfqolW5UYe0yw4fQdm2x1J1P0CvMbH9DH3so8nId0t+COkxaqVo4Iw9miyjZENNXOYTmDzryjd81Q3xzZWPlb1v8AzsXVU8RQXNrZ9QY26Vji5tmstYm3Tb5e9R8ieVGKqnJvmOtFeNKTsguxyU+IF179VGso5HolV3Ka2W7AeJ46Wmb20U2UvOV4YCw3J7ocSNdHaK/wJxqxeaXbbKLNg7cnUe+kVjinGZK2pzRzGOFoAY0E5r/ec4A2uT47ALhblxunpJ69x3qxZVQ22t+81NxiZsTon1T3Me0tcHPGx6Atdb3rk8iMdwTk18v1OioctTain8/0PvhnEWwPmfE8kuj7MXaRZxINwRe9gD01IU7Ap5dyXZ+a0Qs23m1F915MsGARDWU8tGefM+g09VaFeehRtsAOgC1B9IAgIfitl6c+Dmn42/NZQPKo8LnEhcwZRmNjvcX6DkfFY0CWo6JkTLBozOJLjz9ogAHkLW26rynFrpSvcPBHoOGVJV83mfdNBGHd4kAncHY+I2t4rlh2Uyfo7l0fj5f8ErKjbr0lT6rw8/8Akk4aSnifndIS4dToPQaK2otwMeXqPr59X9yqtWXkR010+h3QYjC85WSNJte19bK0oy6rnqDINuNZUtzRwcUUjp6aSNpAJykX2u17XfkrXh96oyI2S7dfyNKp8stnmdXTVEH+LGbdd2/zDb1XtKcjHv8AYl18vH6E+F++zNTJ2O30+S7uEkSFamfE/ZD71vLVIuRpJxRysDpDljYXHoBc+o5JZdCuPNNpfE4WSi1prp7yZw7g2Z2srw0dG6u+Og+Ko7uNR16kdv39iheN6z8iz4dw9DDq1gv+I6u9/L0VNfm3Xe1Lp5eB2jVGPZE0ynFteippa09mY75lruR+GvbDdp9m9wfHb8gvPYOdCrcJ9vA9NnYErnGyHfXUmGODm3YQen9Vd12xthzVsprKpVT5Zoip6l7Ce0Y8eIBLfht7lQZGHm7bcm/g/wBC5pyMRpJLXxX6nHNjkLPv3WmLDNhLdafz7fc63vFcfXa+RxVeNU8os577dAbKx5+Jf9q+n/JB5cF95MjaytjydnACGk633N99ea3xsS6V3psjujF+VVCn0VHj3Mwus1x8T81X5HrWv4snY/q1L4ExiMM9RHR0zACGRGQkHugyuc4ZzycGgafvqzhW3GuGundlbKxKVk99exN0mFRwMHaOzu6W7voOfmdPBWvLrsV+/M5cRMbt2NHkNfXl8OaxyIczOJrGj2dtdLLKWjDZceGaEvYz8I1PvusmC4LAMIDKA1VVO2VhY8XB3+aAr1Rwqf8ALl9HD8x9FnYKtjjHU7yx9iQBttsNl5HiNf8A+qXv6/Y9Rw+S/DxZBQ1b3OcT7ALWk9C6+X35T7lzdC9HzI6q/wD3OVmp8VQZDkkAHK91OxMSGRDfj4kPLyp0T14eBNYLh8sb88hZtyYAT5ndWuJhehlzczZV5OX6aOtInn1LBo4jyXW7Poolyzl1OdWJbatxXQ5ZTC7mR/pJHySHGcfp632Z1/AZC/p+6IfEeEoJdQ3KT95m3qNvgvS4vGLq0tS5l7/3OCtlF6ZHUfAsea8j3P8AADKPXW/xUrI47bJaglH7iVzfYslNhDIW2ZGGj90BU07pWvc5bfvOMpNm9sfQLWT0cxUWjaXPNgFEyMqNMHJo3qqlbNQj3fmR1TXaDMRr059F4/Iyrr9xb6fQ9Pj4VNOpJdfqc8sgsoaXUnnOzHRThwte5FvO2v5L0fCV6skUHFfaiyBxPHp57guyt6BXGip2RYYsmD6DUB0QMYRckjxtoqyedYntR3EsYYdclpy1IlscnZI55hbYOIyiwB9kC1hpuqucvSXOSXcsoR9HSot9iwwTCHVjQHObG3lpkjaz3XBPm4r0lVfIveUFk+ZnVM/KLE3cdXHx6ei6nMsTsBo4oTUTRBzmw94uu4CwLtG8j5LUEXwjw7BUUcb5C/OcwcQ7o420IttZAXSkpmxMaxgsGiw/r4oDegCAj8aq3wsDmC4vZ3gORWUCLgxh975r+BWdAlIMXjI75yW67e9avoZ0ef8AH9dHJO10Tg4ZcptbcG/ycN+iouJ1/wC6pea/IueG2f7bj7yOwBsb6auZI9rSWwllyBd7TIQG9SdvVa0R5qbF5JP6bM3y5boPz2vqauF3zVTnwxZc+XvNc4gPDSNbWINrjfqtKsO6S5qZaXx0dLcyperbHZ94rWTUkjoX5czA24YSQMwuBy5WXSOLkyk4u19PeznLJxoxUlWuvuR8UWKGTlmPmPzKj28Jvctp79+ztXxOjl01r5HfFQ1Mp1sxvhqfopNHB0v5j+hwu4q+1a+pYqWARtDRsFeVwjCKjHsinnNzk5S7sVU2RpNtv7uueVZZCpyrW2b0RhKxKb0iPFe46h2novKS4nlJ+0/ov2L9YFGvZPqGuNzci3xup+Hxhrf4hv3dCNlcO2l6JGauraW7X+Xqpd3FqHB+jfXw6MjU8Ou50pLoUjEq+8mguAR6eS48Pw06ZSn3kd87Lcboxj2idk0xDd1UKPrFs5eqSGD8F1FZZ7iI4jYhx1LhYDut9Nzb1XpcCpQqUvFnnM21zsa8EZxf7N6qG7oXNmaPEMf7icvx9FOIZVJaSSM/tI3N1tq0i56A7FRsqyUK/V7voiRjVqU/W7LqSsdM3Lctj8rf0USOFftOdj14rqS5ZlOmo1rfwR2CSVgsACLbX0t/CRZaegzIy3Ga+Hh9Df0+JJacPn4mimyl/wDgFhGujhlvtty3vou+Pi+vzzjpryfT6HC/J9TkhLa9/f6krCe9m6bKyIBuZdzh4lAduMcTzuhlpp4Yy4ty9pDIHMOovpuNL8/Rag6OEq5sWTtKgNYA4ZDmtqb3vaxN+Z5LILlDiMD/AGZoz5Pb8rrAOtAEB8vYHAgi4O4QFNrYexlczkDp5HULYHNXVBjG2YEaH6oCpcTVjpQxzmtu02LgLOdewBefvHQC5VZxGtuKl5FhgzSk15kXT1bYznLWuIIyhzQRfXcHzVfRZKtSUVvfQnXVxm05Pt1O7hjiWSgle4QNcJQAQbjVtyLO1sTf1sOim4alS+WXZkLKcbVzR7olOOcHcx/6WHl0dTZwDgQ9hLQ6xHS3qNvFTK6XCyUt9yLO1ShGOuxU2my7nEmMOxyaHY5m9D9VsjBYqbiqEjvgtPlos7BvfxDS29u/u+qArmJYrDc9iw68wSPgFEuw6bXucSTVl21rUWRH6ZJycfesLBx0tciDzL9752fTq+UixeVz/wBNxt75Tf8A1DI1rmOXsyVM9WEfJIi9ZPzbJiWlklLWRtuT7gOZJ5BeXorlZY1FHpb7FXWnI9DocVNNTRRXaMjA0uOtyByC9PVW4wUfJHnLJKU3IiK/Hy/q/wDiNm+jV00jTZFzV0klmuPdcQLWFrkgDTzIWlklGO2bQTlLSObjKGCiqWwwlz+7mfmIOUk90CwHIX16hR7spVPTWztVjOxbR01FNLTkMmbbMLtNwQR1afUe9Sk9ojvozXpe6JBs3wRl1g0EknQAanyC2MFpwfhc3zVAGW3sh2tz+K3h0KxsE1+oKS1v0eO3i0E/zbrAIagwuKmqewfGySKUF0ZcGucwjUtN9bb2/wCUBKYlw7TyxlrI2RuNrOawAixB5W32QEtG2wA6ABAZQGUBWOJ2WlB6tHzKygQ8neaWnbl4LIK3XwAXa7YrWUVJOLMxk4vaIuBkMbtQZXjkAQweZ5+iq41SobcVzP7fX9ixlbG5ak9L/PA7hPM/S2UdNgLbaDosKGXOacmkvL/Ov3MueLGOop78zVWSyPF3yZvBznE/Fay4dbttTf3No59eknD8iJHkpmHY5Q5Zd10ImVBRnuPZ9TaApZFFlkHw5iA1uYgNkEJebBcb74Uw559jrTTO6XLDudsOEyONgG38XAe665U5lVy3Hp4den0Ot2HZV0f26/UDDXg97u25HdYv5LV6PmS814ilTrfpOVvyLHTyGmjuPbdbf++Szh4qoi/N/wCIZWS75LyRxGRzzmeSSphFPgoDkxBxGWxIIOa43uLWI8d1U8Tt5eVfMsuH183M/kSrfs2qXlskdRE9jgHBzs4JB1vax69UliTmtprqYjlRg9NPoejUeGRGCKOXJN2QADnNae80WJF72OisKockFHe9EGyXNJy13KjjNFTnEY6djTG1wGfKPvOvlyjUDlfS2q6mhcMJweKmHcF3c3H2j9B4BYBIIDCA1SUsbnte5gLm+y4jUX6FAbkAQGEBlAROPUDpQHMFy2+nUeCygVd7SDYggjcHdZBF4zHoD4oCHibqeS111MmyaXSzdhv/AFWJSjBbk9IzGLk9I5acxyRTPa/vRFtmEe2HX1BvyI2tzXKu+FjaidLKZV+0cEhJNzuSoODY3bNMmZkEq4NH01WhWmSsgl8F4YqquxYzKz8b9G/6ebvRAegYHwXS01nPHayfieO6D+6zYetz4rAODjmji7SJwjaHODy4gAF2XJYEjf2ifRQ8iuFtkIT7dX9NfuSqLJVwnOHfovz/AGKpFDmc8tGgNhryH9SVtZg0zgoOPRdhXmXQk5J9WdUcjj3XDMRtfRwtra/Nq1lhVzSU+uu2+6+fivibRzJwbcOm++u308GasRcS4DoPiVOIZoAQGQ1ATuA8LMrB2kkjg1rsuVoFzYA+0b9bbeqhZGHG6alJ9iVRlypi4xXcvkVO2OMRs7rWtyt/dAFhqfzUmMVGKiuyI0pOTbZ5/Phz8OBlpcQY+S5MkbiLS3O+QEm/x8eR2MHCzGHy1X6UYwHaHKXG12sy72va4v8A3dZBacJp6yaWOodURuFzmYHGzWkEWa0aX89epWAWxAYQBAZQBAYQGUAQHLXYfHMO+NeThuPVAVDiDAZmt7jTIL6Fo19RyW2wR3DXDn6WC8yBrGusQNXk2B8gNd9fJY2Cw4rwr/4Qw0ps4uDnF51fa+jnAaW0I0tp6qFm0TuglF9nv4krEujVPmkvAox4Hq6dkk8xjDWj2Q4lxzHL0sB3r7rnj0TqfNLwOl90bPVj4kRNFZoKqcfJ5LuctL8fnp5TvwLh+prP8JncvYvdoweu5PgLr0kZKS2jz8ouL0z0LBOCaaCzpP2z+rh3B5M+t/RbGpaAEAQFB+1N3diANiGvOm4uWWPwKpuJz1ZXr3/oW3DobhPfu/UkK3AWdk2aCwGQOc3lq0Eub87K3U9R2yrcfW0QeQXDgNfqFv36mvY4Ksd8rINKAl8O4dqZrHJkb+J+nuG5WAXnBcNFNF2YcXakk2tcm2w5DRYBF1uAPqKp7pzmhyjIA61iLXFvPMb+IQHSzhajH+UT5vf/APZNgg6zh2GOsiaMwjlDtLm4LRsCdbaj4rIJZ/CVPe7HSMPUO+oumwfMUFVTzxMEr5Y33zFzScoHV2v5eqAsSwDCAygCAwgMoAgOPF63sIXSdPAn3ga2QEV+vWSMdHM0sc5pAOuU5m6a7tOvP3rOgVjhjGIaE1Dpb94R5QBdziO00Hv5rDBIUX60q5YqruxxB4yxFxHcOhcW/e0JsT6DZAWzF6Lt4XxZsuYWva9tbjT0WlkFOLi/E3hNwkpLwKRVcC1AFmPjeLdS0+mhHxVFPhVsXuDT+xdQ4pW1qcWvuc2C8JYhBUsez9m0OBce0FnNB1Ba0nNcciPcu2Pi5MJJ9vmccjJx5xeuvyPTFdFQEBF41jsNJbtLlzr5WtFybfADzUXJy66Pa7+RIx8Wy9+qeeY5WvqnOkeLX0DfwtGwvz3Jv4rzN+S7rednpaMZU1ci+ZduB6ntaJjXall4z4hvs/8AtLV6TCn6Shb+B5zMh6O56+JzVnDtLTtc7t3RtLgGh5BY0uOgBtcDzNgpFVfo+ib15HGdjn3XUreKUPYztjmeAHFpJbc2YXZc23g7Tw8l1OZe8NwKng1Yy7vxO1d6dPSywCTQBAEAQEdiFE+SWF7SAI3OLr7m9hpp59OSAkUAQGEAQGUAQGEBlAfL3houSABzOyAh6zianZoCXno0c/X8rrOgRdXU1NSQW0rmgc8hze82+AQFbZgktTO5scfse069g030ueuhRgtUNBijBpUNPmQfiY7p0B9xYpVwzxRVAa4SG3dGo5A7jS/htdAWVYAQBAEBGYvgcNSWmTMHNFgWkXt01BCiZOFVkNOe+nkSsfMso2oeJyxcJ0g9prn/AMTzb3CwK5Q4XjQe9b+LOs+JZEum9fAmaeBkbQ2Noa0bBoAA9FOjFRWkuhBlJye2yP4gwuOpjDZH5QCTe4t7JGt+Wt/RbGDzx73nIJHh/ZHIHAg3Y15trz3OvQBZQLXNxl2hyUkD3uOxcLDzDBdx9cqwDdg8+ICpDaljixzCbjLkadxtfXS1ib680BZkAQBAEAQBAYQBAZQBAYQGUBxYzRmeF8bSATaxN7aEHl5IDOF4e2CNrQ1uYNALg0AuIGpKA7EBBcMtGapIIJ7Yg2PRo+pWWCdWAfJYCQSBcbG2ovvZAfSAIAgCAIAgKrRYJNOHOqHvYcxsN9NNdSed/csg2O4OjP8AmG/ixpTYK9+qpDO+GKz8p1Ow5XJ6amyAlaCirKIksiDmncCzvdbvD3EICZoeIonnLIDG7x1F/Pl6gJoEysAIAgCAIAgCAwgMoAgMIDKAIAgCA5qOiZFmyX7xubknXw6boDpQBAEAQBAEAQBAEB8TSBjS47AEn0CAh+Fae0bpT7UjiSedgSNfW59Vlgm1gEZjuE/pLQ3MGkG5NtSLEWvvzQEk0WAF7+e/qgMoAgCAIAgMIAgMoAgMIDKAIAgCAIAgCAIAgCAIAgCAID4ljDgWuFwRYjwQGIIWsaGsFgNh63QGxAEAQBAEAQBAEAQBAEAQGEBlAEAQBAEAQBAEAQBAEAQBAEAQBAEAQBAEAQBAEBhAEAQBAZQGEB//2Q=="/>
          <p:cNvSpPr>
            <a:spLocks noChangeAspect="1" noChangeArrowheads="1"/>
          </p:cNvSpPr>
          <p:nvPr/>
        </p:nvSpPr>
        <p:spPr bwMode="auto">
          <a:xfrm>
            <a:off x="155575" y="-2849563"/>
            <a:ext cx="5943600" cy="594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4" name="Picture 6" descr="http://sumy.jobcafe.ru/upload/%D0%B8%20%D0%B4%D0%B5%D0%BB%D0%BE%D0%BF%D1%80%D0%BE%D0%B8%D0%B7%D0%B2%D0%BE%D0%B4%D1%81%D1%82%D0%B2%D0%BE/77%20%D0%A0%D0%B0%D0%B7%D0%BD%D0%BE%D0%B2%D0%B8%D0%B4%D0%BD%D0%BE%D1%81%D1%82%D0%B8%20%D1%81%D1%82%D1%80%D0%B0%D1%82%D0%B5%D0%B3%D0%B8%D0%B9%20%D1%83%D0%BF%D1%80%D0%B0%D0%B2%D0%BB%D0%B5%D0%BD%D0%B8%D1%8F%20%D0%BF%D0%B5%D1%80%D1%81%D0%BE%D0%BD%D0%B0%D0%BB%D0%BE%D0%BC/predprinimatelskaya%20strategiya%20upravleniya%20personalo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089767"/>
            <a:ext cx="1825533" cy="18255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86794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67744" y="908720"/>
            <a:ext cx="39779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Calibri" pitchFamily="34" charset="0"/>
              </a:rPr>
              <a:t>Культура управления</a:t>
            </a:r>
            <a:endParaRPr lang="ru-RU" sz="32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9812" y="2195373"/>
            <a:ext cx="280717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Calibri" pitchFamily="34" charset="0"/>
              </a:rPr>
              <a:t>Равенство </a:t>
            </a:r>
          </a:p>
          <a:p>
            <a:r>
              <a:rPr lang="ru-RU" sz="3200" b="1" dirty="0" smtClean="0">
                <a:latin typeface="Calibri" pitchFamily="34" charset="0"/>
              </a:rPr>
              <a:t>возможностей</a:t>
            </a:r>
            <a:endParaRPr lang="ru-RU" sz="3200" b="1" dirty="0">
              <a:latin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51735" y="1998781"/>
            <a:ext cx="411625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Calibri" pitchFamily="34" charset="0"/>
              </a:rPr>
              <a:t>Тактика и понимание </a:t>
            </a:r>
          </a:p>
          <a:p>
            <a:r>
              <a:rPr lang="ru-RU" sz="3200" b="1" dirty="0" smtClean="0">
                <a:latin typeface="Calibri" pitchFamily="34" charset="0"/>
              </a:rPr>
              <a:t>руководителя</a:t>
            </a:r>
            <a:endParaRPr lang="ru-RU" sz="3200" b="1" dirty="0"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8698" y="4208003"/>
            <a:ext cx="481798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Calibri" pitchFamily="34" charset="0"/>
              </a:rPr>
              <a:t>Создание и развитие  </a:t>
            </a:r>
          </a:p>
          <a:p>
            <a:r>
              <a:rPr lang="ru-RU" sz="3200" b="1" dirty="0" smtClean="0">
                <a:latin typeface="Calibri" pitchFamily="34" charset="0"/>
              </a:rPr>
              <a:t>творческого пространства</a:t>
            </a:r>
            <a:endParaRPr lang="ru-RU" sz="3200" b="1" dirty="0">
              <a:latin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65742" y="3539802"/>
            <a:ext cx="276691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Calibri" pitchFamily="34" charset="0"/>
              </a:rPr>
              <a:t>Саморазвитие</a:t>
            </a:r>
          </a:p>
          <a:p>
            <a:r>
              <a:rPr lang="ru-RU" sz="3200" b="1" dirty="0" smtClean="0">
                <a:latin typeface="Calibri" pitchFamily="34" charset="0"/>
              </a:rPr>
              <a:t> руководителя</a:t>
            </a:r>
            <a:endParaRPr lang="ru-RU" sz="3200" b="1" dirty="0">
              <a:latin typeface="Calibri" pitchFamily="34" charset="0"/>
            </a:endParaRPr>
          </a:p>
        </p:txBody>
      </p:sp>
      <p:cxnSp>
        <p:nvCxnSpPr>
          <p:cNvPr id="12" name="Прямая со стрелкой 11"/>
          <p:cNvCxnSpPr>
            <a:endCxn id="7" idx="0"/>
          </p:cNvCxnSpPr>
          <p:nvPr/>
        </p:nvCxnSpPr>
        <p:spPr>
          <a:xfrm flipH="1">
            <a:off x="2033402" y="1493495"/>
            <a:ext cx="1026430" cy="701878"/>
          </a:xfrm>
          <a:prstGeom prst="straightConnector1">
            <a:avLst/>
          </a:prstGeom>
          <a:ln w="57150">
            <a:solidFill>
              <a:srgbClr val="00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3118750" y="1493495"/>
            <a:ext cx="733171" cy="2871609"/>
          </a:xfrm>
          <a:prstGeom prst="straightConnector1">
            <a:avLst/>
          </a:prstGeom>
          <a:ln w="57150">
            <a:solidFill>
              <a:srgbClr val="00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4626541" y="1493495"/>
            <a:ext cx="742317" cy="2482607"/>
          </a:xfrm>
          <a:prstGeom prst="straightConnector1">
            <a:avLst/>
          </a:prstGeom>
          <a:ln w="57150">
            <a:solidFill>
              <a:srgbClr val="00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5548770" y="1493495"/>
            <a:ext cx="1103203" cy="720883"/>
          </a:xfrm>
          <a:prstGeom prst="straightConnector1">
            <a:avLst/>
          </a:prstGeom>
          <a:ln w="57150">
            <a:solidFill>
              <a:srgbClr val="00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http://vse-temu.org/wp-content/uploads/2015/08/8917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57777" y="4708075"/>
            <a:ext cx="2290687" cy="19241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2579698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AutoShape 3"/>
          <p:cNvSpPr>
            <a:spLocks noChangeArrowheads="1"/>
          </p:cNvSpPr>
          <p:nvPr/>
        </p:nvSpPr>
        <p:spPr bwMode="gray">
          <a:xfrm>
            <a:off x="1" y="116633"/>
            <a:ext cx="9144000" cy="6741368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608" y="10800"/>
                </a:moveTo>
                <a:cubicBezTo>
                  <a:pt x="608" y="16429"/>
                  <a:pt x="5171" y="20992"/>
                  <a:pt x="10800" y="20992"/>
                </a:cubicBezTo>
                <a:cubicBezTo>
                  <a:pt x="16429" y="20992"/>
                  <a:pt x="20992" y="16429"/>
                  <a:pt x="20992" y="10800"/>
                </a:cubicBezTo>
                <a:cubicBezTo>
                  <a:pt x="20992" y="5171"/>
                  <a:pt x="16429" y="608"/>
                  <a:pt x="10800" y="608"/>
                </a:cubicBezTo>
                <a:cubicBezTo>
                  <a:pt x="5171" y="608"/>
                  <a:pt x="608" y="5171"/>
                  <a:pt x="608" y="10800"/>
                </a:cubicBez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 dirty="0"/>
          </a:p>
        </p:txBody>
      </p:sp>
      <p:sp>
        <p:nvSpPr>
          <p:cNvPr id="5" name="Oval 10"/>
          <p:cNvSpPr>
            <a:spLocks noChangeArrowheads="1"/>
          </p:cNvSpPr>
          <p:nvPr/>
        </p:nvSpPr>
        <p:spPr bwMode="auto">
          <a:xfrm>
            <a:off x="3549332" y="169795"/>
            <a:ext cx="1970299" cy="1020916"/>
          </a:xfrm>
          <a:prstGeom prst="ellipse">
            <a:avLst/>
          </a:prstGeom>
          <a:solidFill>
            <a:srgbClr val="0066FF"/>
          </a:solidFill>
          <a:ln w="9525">
            <a:solidFill>
              <a:srgbClr val="96BB59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600" b="1" dirty="0" smtClean="0"/>
              <a:t>Творческая </a:t>
            </a:r>
          </a:p>
          <a:p>
            <a:pPr algn="ctr" eaLnBrk="1" hangingPunct="1"/>
            <a:r>
              <a:rPr lang="ru-RU" altLang="ru-RU" sz="1600" b="1" dirty="0" smtClean="0"/>
              <a:t>деятельность </a:t>
            </a:r>
          </a:p>
        </p:txBody>
      </p:sp>
      <p:sp>
        <p:nvSpPr>
          <p:cNvPr id="6" name="Oval 10"/>
          <p:cNvSpPr>
            <a:spLocks noChangeArrowheads="1"/>
          </p:cNvSpPr>
          <p:nvPr/>
        </p:nvSpPr>
        <p:spPr bwMode="auto">
          <a:xfrm>
            <a:off x="3635897" y="5805264"/>
            <a:ext cx="2145478" cy="964835"/>
          </a:xfrm>
          <a:prstGeom prst="ellipse">
            <a:avLst/>
          </a:prstGeom>
          <a:solidFill>
            <a:srgbClr val="0066FF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600" b="1" dirty="0" smtClean="0"/>
              <a:t>Результат </a:t>
            </a:r>
          </a:p>
          <a:p>
            <a:pPr algn="ctr" eaLnBrk="1" hangingPunct="1"/>
            <a:r>
              <a:rPr lang="ru-RU" altLang="ru-RU" sz="1600" b="1" dirty="0"/>
              <a:t>т</a:t>
            </a:r>
            <a:r>
              <a:rPr lang="ru-RU" altLang="ru-RU" sz="1600" b="1" dirty="0" smtClean="0"/>
              <a:t>ворческой</a:t>
            </a:r>
          </a:p>
          <a:p>
            <a:pPr algn="ctr" eaLnBrk="1" hangingPunct="1"/>
            <a:r>
              <a:rPr lang="ru-RU" altLang="ru-RU" sz="1600" b="1" dirty="0" smtClean="0"/>
              <a:t> деятельности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528855" y="1124743"/>
            <a:ext cx="2361709" cy="85006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Calibri" pitchFamily="34" charset="0"/>
              </a:rPr>
              <a:t>Объективные предпосылки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316998" y="1042285"/>
            <a:ext cx="2145688" cy="93252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Calibri" pitchFamily="34" charset="0"/>
              </a:rPr>
              <a:t>Субъективные предпосылки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9" name="Нашивка 8"/>
          <p:cNvSpPr/>
          <p:nvPr/>
        </p:nvSpPr>
        <p:spPr>
          <a:xfrm flipH="1">
            <a:off x="67867" y="2063201"/>
            <a:ext cx="3130958" cy="691281"/>
          </a:xfrm>
          <a:prstGeom prst="chevron">
            <a:avLst>
              <a:gd name="adj" fmla="val 97437"/>
            </a:avLst>
          </a:prstGeom>
          <a:solidFill>
            <a:schemeClr val="accent3">
              <a:lumMod val="85000"/>
            </a:schemeClr>
          </a:solidFill>
          <a:ln>
            <a:solidFill>
              <a:srgbClr val="000066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Проектно- методический совет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0" name="Нашивка 9"/>
          <p:cNvSpPr/>
          <p:nvPr/>
        </p:nvSpPr>
        <p:spPr>
          <a:xfrm flipH="1">
            <a:off x="2775291" y="2063200"/>
            <a:ext cx="3236868" cy="691283"/>
          </a:xfrm>
          <a:prstGeom prst="chevron">
            <a:avLst>
              <a:gd name="adj" fmla="val 97437"/>
            </a:avLst>
          </a:prstGeom>
          <a:solidFill>
            <a:schemeClr val="accent3">
              <a:lumMod val="85000"/>
            </a:schemeClr>
          </a:solidFill>
          <a:ln>
            <a:solidFill>
              <a:srgbClr val="000066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Возможности образовательной среды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1" name="Нашивка 10"/>
          <p:cNvSpPr/>
          <p:nvPr/>
        </p:nvSpPr>
        <p:spPr>
          <a:xfrm flipH="1">
            <a:off x="5623239" y="2037538"/>
            <a:ext cx="3096344" cy="698836"/>
          </a:xfrm>
          <a:prstGeom prst="chevron">
            <a:avLst>
              <a:gd name="adj" fmla="val 97437"/>
            </a:avLst>
          </a:prstGeom>
          <a:solidFill>
            <a:schemeClr val="accent3">
              <a:lumMod val="85000"/>
            </a:schemeClr>
          </a:solidFill>
          <a:ln>
            <a:solidFill>
              <a:srgbClr val="000066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Потребность в творческой  самореализации 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3" name="Нашивка 12"/>
          <p:cNvSpPr/>
          <p:nvPr/>
        </p:nvSpPr>
        <p:spPr>
          <a:xfrm flipH="1">
            <a:off x="-3" y="2856104"/>
            <a:ext cx="3491882" cy="2256918"/>
          </a:xfrm>
          <a:prstGeom prst="chevron">
            <a:avLst>
              <a:gd name="adj" fmla="val 20160"/>
            </a:avLst>
          </a:prstGeom>
          <a:solidFill>
            <a:srgbClr val="9ED3D7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" name="Нашивка 16"/>
          <p:cNvSpPr/>
          <p:nvPr/>
        </p:nvSpPr>
        <p:spPr>
          <a:xfrm flipH="1">
            <a:off x="5781373" y="2856104"/>
            <a:ext cx="3362626" cy="2256918"/>
          </a:xfrm>
          <a:prstGeom prst="chevron">
            <a:avLst>
              <a:gd name="adj" fmla="val 21091"/>
            </a:avLst>
          </a:prstGeom>
          <a:solidFill>
            <a:srgbClr val="9ED3D7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Чувство новизны;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Направленность на  творчество;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Способность преобразовывать структуру  объекта, инициативность;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Критичность. 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8" name="Выноска со стрелкой вниз 17"/>
          <p:cNvSpPr/>
          <p:nvPr/>
        </p:nvSpPr>
        <p:spPr>
          <a:xfrm>
            <a:off x="2845392" y="5214643"/>
            <a:ext cx="3626336" cy="770868"/>
          </a:xfrm>
          <a:prstGeom prst="downArrowCallout">
            <a:avLst/>
          </a:prstGeom>
          <a:solidFill>
            <a:schemeClr val="accent3">
              <a:lumMod val="85000"/>
            </a:schemeClr>
          </a:solidFill>
          <a:ln>
            <a:solidFill>
              <a:srgbClr val="000066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Calibri" pitchFamily="34" charset="0"/>
              </a:rPr>
              <a:t>Развитие творческой  активности личности</a:t>
            </a:r>
            <a:endParaRPr lang="ru-RU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9" name="Стрелка вправо 18"/>
          <p:cNvSpPr/>
          <p:nvPr/>
        </p:nvSpPr>
        <p:spPr>
          <a:xfrm rot="20355058">
            <a:off x="2060861" y="442093"/>
            <a:ext cx="270763" cy="560816"/>
          </a:xfrm>
          <a:prstGeom prst="rightArrow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 rot="1450190">
            <a:off x="2574329" y="6233158"/>
            <a:ext cx="270763" cy="560816"/>
          </a:xfrm>
          <a:prstGeom prst="rightArrow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 rot="8836406">
            <a:off x="6637976" y="6073649"/>
            <a:ext cx="270763" cy="560816"/>
          </a:xfrm>
          <a:prstGeom prst="rightArrow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 rot="12424555">
            <a:off x="6514424" y="317829"/>
            <a:ext cx="270763" cy="560816"/>
          </a:xfrm>
          <a:prstGeom prst="rightArrow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467544" y="2996952"/>
            <a:ext cx="4635886" cy="2123658"/>
          </a:xfrm>
          <a:prstGeom prst="rect">
            <a:avLst/>
          </a:prstGeom>
          <a:solidFill>
            <a:srgbClr val="9ED3D7"/>
          </a:solidFill>
        </p:spPr>
        <p:txBody>
          <a:bodyPr wrap="square">
            <a:spAutoFit/>
          </a:bodyPr>
          <a:lstStyle/>
          <a:p>
            <a:pPr indent="7938">
              <a:buFont typeface="Arial" panose="020B0604020202020204" pitchFamily="34" charset="0"/>
              <a:buChar char="•"/>
            </a:pPr>
            <a:r>
              <a:rPr lang="ru-RU" sz="1200" b="1" dirty="0" smtClean="0"/>
              <a:t>Включение </a:t>
            </a:r>
            <a:r>
              <a:rPr lang="ru-RU" sz="1200" b="1" dirty="0"/>
              <a:t>в </a:t>
            </a:r>
            <a:r>
              <a:rPr lang="ru-RU" sz="1200" b="1" dirty="0" smtClean="0"/>
              <a:t>творческую </a:t>
            </a:r>
            <a:r>
              <a:rPr lang="ru-RU" sz="1200" b="1" dirty="0"/>
              <a:t>деятельность, </a:t>
            </a:r>
            <a:endParaRPr lang="ru-RU" sz="1200" b="1" dirty="0" smtClean="0"/>
          </a:p>
          <a:p>
            <a:pPr indent="7938">
              <a:buFont typeface="Arial" panose="020B0604020202020204" pitchFamily="34" charset="0"/>
              <a:buChar char="•"/>
            </a:pPr>
            <a:r>
              <a:rPr lang="ru-RU" sz="1200" b="1" dirty="0" smtClean="0"/>
              <a:t>Возможность развития </a:t>
            </a:r>
            <a:r>
              <a:rPr lang="ru-RU" sz="1200" b="1" dirty="0"/>
              <a:t>и </a:t>
            </a:r>
            <a:endParaRPr lang="ru-RU" sz="1200" b="1" dirty="0" smtClean="0"/>
          </a:p>
          <a:p>
            <a:r>
              <a:rPr lang="ru-RU" sz="1200" b="1" dirty="0" smtClean="0"/>
              <a:t>       саморазвитие педагога,</a:t>
            </a:r>
            <a:endParaRPr lang="ru-RU" sz="1200" b="1" dirty="0"/>
          </a:p>
          <a:p>
            <a:pPr indent="7938">
              <a:buFont typeface="Arial" panose="020B0604020202020204" pitchFamily="34" charset="0"/>
              <a:buChar char="•"/>
            </a:pPr>
            <a:r>
              <a:rPr lang="ru-RU" sz="1200" b="1" dirty="0"/>
              <a:t>Совершенствование </a:t>
            </a:r>
            <a:endParaRPr lang="ru-RU" sz="1200" b="1" dirty="0" smtClean="0"/>
          </a:p>
          <a:p>
            <a:pPr indent="7938">
              <a:buFont typeface="Arial" panose="020B0604020202020204" pitchFamily="34" charset="0"/>
              <a:buChar char="•"/>
            </a:pPr>
            <a:r>
              <a:rPr lang="ru-RU" sz="1200" b="1" dirty="0"/>
              <a:t> </a:t>
            </a:r>
            <a:r>
              <a:rPr lang="ru-RU" sz="1200" b="1" dirty="0" smtClean="0"/>
              <a:t>   профессиональных </a:t>
            </a:r>
            <a:r>
              <a:rPr lang="ru-RU" sz="1200" b="1" dirty="0"/>
              <a:t>знаний и </a:t>
            </a:r>
            <a:endParaRPr lang="ru-RU" sz="1200" b="1" dirty="0" smtClean="0"/>
          </a:p>
          <a:p>
            <a:r>
              <a:rPr lang="ru-RU" sz="1200" b="1" dirty="0" smtClean="0"/>
              <a:t>  умений  через разнообразные,</a:t>
            </a:r>
          </a:p>
          <a:p>
            <a:r>
              <a:rPr lang="ru-RU" sz="1200" b="1" dirty="0" smtClean="0"/>
              <a:t>  формы  методической работы,</a:t>
            </a:r>
            <a:endParaRPr lang="ru-RU" sz="1200" b="1" dirty="0"/>
          </a:p>
          <a:p>
            <a:pPr indent="7938">
              <a:buFont typeface="Arial" panose="020B0604020202020204" pitchFamily="34" charset="0"/>
              <a:buChar char="•"/>
            </a:pPr>
            <a:r>
              <a:rPr lang="ru-RU" sz="1200" b="1" dirty="0"/>
              <a:t>Совершенствование умений в </a:t>
            </a:r>
            <a:endParaRPr lang="ru-RU" sz="1200" b="1" dirty="0" smtClean="0"/>
          </a:p>
          <a:p>
            <a:r>
              <a:rPr lang="ru-RU" sz="1200" b="1" dirty="0"/>
              <a:t> </a:t>
            </a:r>
            <a:r>
              <a:rPr lang="ru-RU" sz="1200" b="1" dirty="0" smtClean="0"/>
              <a:t>области  </a:t>
            </a:r>
            <a:r>
              <a:rPr lang="ru-RU" sz="1200" b="1" dirty="0"/>
              <a:t>педагогической </a:t>
            </a:r>
            <a:r>
              <a:rPr lang="ru-RU" sz="1200" b="1" dirty="0" smtClean="0"/>
              <a:t>техники,</a:t>
            </a:r>
            <a:endParaRPr lang="ru-RU" sz="1200" b="1" dirty="0"/>
          </a:p>
          <a:p>
            <a:pPr indent="7938">
              <a:buFont typeface="Arial" panose="020B0604020202020204" pitchFamily="34" charset="0"/>
              <a:buChar char="•"/>
            </a:pPr>
            <a:r>
              <a:rPr lang="ru-RU" sz="1200" b="1" dirty="0"/>
              <a:t>Стимулирование </a:t>
            </a:r>
            <a:r>
              <a:rPr lang="ru-RU" sz="1200" b="1" dirty="0" smtClean="0"/>
              <a:t>к </a:t>
            </a:r>
            <a:r>
              <a:rPr lang="ru-RU" sz="1200" b="1" dirty="0"/>
              <a:t>развитию </a:t>
            </a:r>
            <a:r>
              <a:rPr lang="ru-RU" sz="1200" b="1" dirty="0" smtClean="0"/>
              <a:t>их</a:t>
            </a:r>
          </a:p>
          <a:p>
            <a:r>
              <a:rPr lang="ru-RU" sz="1200" b="1" dirty="0"/>
              <a:t> </a:t>
            </a:r>
            <a:r>
              <a:rPr lang="ru-RU" sz="1200" b="1" dirty="0" smtClean="0"/>
              <a:t> </a:t>
            </a:r>
            <a:r>
              <a:rPr lang="ru-RU" sz="1200" b="1" dirty="0"/>
              <a:t>педагогических </a:t>
            </a:r>
            <a:r>
              <a:rPr lang="ru-RU" sz="1200" b="1" dirty="0" smtClean="0"/>
              <a:t>способностей.</a:t>
            </a:r>
            <a:endParaRPr lang="ru-RU" sz="12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6907928" y="5091659"/>
            <a:ext cx="152798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Культурно- 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творческое 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пространство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851659" y="-59960"/>
            <a:ext cx="22513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3300"/>
                </a:solidFill>
                <a:latin typeface="Calibri" pitchFamily="34" charset="0"/>
              </a:rPr>
              <a:t>Схема  выполнения </a:t>
            </a:r>
          </a:p>
          <a:p>
            <a:r>
              <a:rPr lang="ru-RU" b="1" dirty="0" smtClean="0">
                <a:solidFill>
                  <a:srgbClr val="FF3300"/>
                </a:solidFill>
                <a:latin typeface="Calibri" pitchFamily="34" charset="0"/>
              </a:rPr>
              <a:t>творческого проекта</a:t>
            </a:r>
            <a:endParaRPr lang="ru-RU" b="1" dirty="0">
              <a:solidFill>
                <a:srgbClr val="FF3300"/>
              </a:solidFill>
              <a:latin typeface="Calibri" pitchFamily="34" charset="0"/>
            </a:endParaRPr>
          </a:p>
        </p:txBody>
      </p:sp>
      <p:sp>
        <p:nvSpPr>
          <p:cNvPr id="15" name="Нашивка 14"/>
          <p:cNvSpPr/>
          <p:nvPr/>
        </p:nvSpPr>
        <p:spPr>
          <a:xfrm flipH="1">
            <a:off x="3059832" y="2852936"/>
            <a:ext cx="3312368" cy="2256918"/>
          </a:xfrm>
          <a:prstGeom prst="chevron">
            <a:avLst>
              <a:gd name="adj" fmla="val 19228"/>
            </a:avLst>
          </a:prstGeom>
          <a:solidFill>
            <a:srgbClr val="9ED3D7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anose="020B0604020202020204" pitchFamily="34" charset="0"/>
              <a:buChar char="•"/>
            </a:pPr>
            <a:r>
              <a:rPr lang="ru-RU" sz="1200" b="1" dirty="0" smtClean="0">
                <a:solidFill>
                  <a:schemeClr val="tx1"/>
                </a:solidFill>
              </a:rPr>
              <a:t>Возможность выбора  видов и способов деятельности,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200" b="1" dirty="0" smtClean="0">
                <a:solidFill>
                  <a:schemeClr val="tx1"/>
                </a:solidFill>
              </a:rPr>
              <a:t>Возможность личного вклада в решение проблемы,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200" b="1" dirty="0" smtClean="0">
                <a:solidFill>
                  <a:schemeClr val="tx1"/>
                </a:solidFill>
              </a:rPr>
              <a:t>Возможность сотрудничества,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200" b="1" dirty="0" smtClean="0">
                <a:solidFill>
                  <a:schemeClr val="tx1"/>
                </a:solidFill>
              </a:rPr>
              <a:t>Возможность свободного общения и обмена опытом,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200" b="1" dirty="0" smtClean="0">
                <a:solidFill>
                  <a:schemeClr val="tx1"/>
                </a:solidFill>
              </a:rPr>
              <a:t>Возможность предъявления результатов деятельности и их оценки.</a:t>
            </a:r>
            <a:endParaRPr lang="ru-RU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074966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Давыдова\Desktop\ФОН\bg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4168" y="404664"/>
            <a:ext cx="2468960" cy="36004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23528" y="1268760"/>
            <a:ext cx="7859216" cy="45004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 smtClean="0">
                <a:solidFill>
                  <a:srgbClr val="000066"/>
                </a:solidFill>
                <a:cs typeface="Times New Roman" panose="02020603050405020304" pitchFamily="18" charset="0"/>
              </a:rPr>
              <a:t>Социально - педагогическое </a:t>
            </a:r>
          </a:p>
          <a:p>
            <a:pPr marL="0" indent="0" algn="ctr">
              <a:buNone/>
            </a:pPr>
            <a:r>
              <a:rPr lang="ru-RU" sz="4000" b="1" dirty="0" smtClean="0">
                <a:solidFill>
                  <a:srgbClr val="000066"/>
                </a:solidFill>
                <a:cs typeface="Times New Roman" panose="02020603050405020304" pitchFamily="18" charset="0"/>
              </a:rPr>
              <a:t>проектирование </a:t>
            </a:r>
            <a:endParaRPr lang="ru-RU" sz="4000" b="1" dirty="0">
              <a:solidFill>
                <a:srgbClr val="000066"/>
              </a:solidFill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C:\Documents and Settings\1\Рабочий стол\Фото на  конукрс\_1_Журавль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87372" y="94320"/>
            <a:ext cx="650041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http://www.gvbcinc.com/real-estate-sign-posts-portland-oregon-2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2608" y="5668318"/>
            <a:ext cx="1591392" cy="1189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467544" y="3573016"/>
            <a:ext cx="7797327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66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"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66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Все, что я познаю,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66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я знаю, для чего это мне надо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66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и где и как я могу эти знания применить"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0066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Полат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66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Е.С.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66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448039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Давыдова\Desktop\ФОН\bg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4168" y="404664"/>
            <a:ext cx="2468960" cy="36004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1340768"/>
            <a:ext cx="8964488" cy="5832647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ru-RU" b="1" dirty="0" smtClean="0">
                <a:solidFill>
                  <a:srgbClr val="000066"/>
                </a:solidFill>
              </a:rPr>
              <a:t>Государственная политика в сфере образования, выраженная  во ФГОС  ДО </a:t>
            </a:r>
            <a:r>
              <a:rPr lang="ru-RU" dirty="0" smtClean="0">
                <a:solidFill>
                  <a:srgbClr val="000066"/>
                </a:solidFill>
              </a:rPr>
              <a:t>направлена на  создание условий развития ребенка, открывающих возможности его позитивной социализации, его личностного развития, развития инициативы и творческих способностей на основе сотрудничества со взрослыми и сверстниками, а также создание развивающей образовательной среды, которая представляет собой систему условий социализации и индивидуализации детей. </a:t>
            </a:r>
          </a:p>
          <a:p>
            <a:pPr marL="0" indent="0">
              <a:buNone/>
            </a:pPr>
            <a:endParaRPr lang="ru-RU" b="1" dirty="0">
              <a:solidFill>
                <a:srgbClr val="000066"/>
              </a:solidFill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C:\Documents and Settings\1\Рабочий стол\Фото на  конукрс\_1_Журавль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87372" y="94320"/>
            <a:ext cx="650041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91448039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Давыдова\Desktop\ФОН\bg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96552" y="-1714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4168" y="404664"/>
            <a:ext cx="2468960" cy="36004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11560" y="1268760"/>
            <a:ext cx="7859216" cy="5832647"/>
          </a:xfrm>
        </p:spPr>
        <p:txBody>
          <a:bodyPr>
            <a:normAutofit/>
          </a:bodyPr>
          <a:lstStyle/>
          <a:p>
            <a:pPr marL="0" indent="0"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0066"/>
                </a:solidFill>
              </a:rPr>
              <a:t>Проектирование</a:t>
            </a:r>
            <a:r>
              <a:rPr lang="ru-RU" dirty="0" smtClean="0">
                <a:solidFill>
                  <a:srgbClr val="000066"/>
                </a:solidFill>
              </a:rPr>
              <a:t> </a:t>
            </a:r>
            <a:r>
              <a:rPr lang="ru-RU" sz="2400" b="1" dirty="0" smtClean="0">
                <a:solidFill>
                  <a:srgbClr val="000066"/>
                </a:solidFill>
              </a:rPr>
              <a:t>(от лат. </a:t>
            </a:r>
            <a:r>
              <a:rPr lang="ru-RU" sz="2400" b="1" dirty="0" err="1" smtClean="0">
                <a:solidFill>
                  <a:srgbClr val="000066"/>
                </a:solidFill>
              </a:rPr>
              <a:t>projectus</a:t>
            </a:r>
            <a:r>
              <a:rPr lang="ru-RU" sz="2400" b="1" dirty="0" smtClean="0">
                <a:solidFill>
                  <a:srgbClr val="000066"/>
                </a:solidFill>
              </a:rPr>
              <a:t> — брошенный вперед) — деятельность по созданию проекта, </a:t>
            </a:r>
            <a:r>
              <a:rPr lang="ru-RU" sz="2400" dirty="0" smtClean="0">
                <a:solidFill>
                  <a:srgbClr val="000066"/>
                </a:solidFill>
              </a:rPr>
              <a:t>т.е. прототипа, прообраза предполагаемого или возможного объекта, состояния, предшествующих воплощению задуманного в реальном продукте, целью которого является разработка новых, видов деятельности (в контексте  образования -  педагогической деятельности).</a:t>
            </a:r>
          </a:p>
          <a:p>
            <a:pPr marL="0" indent="0">
              <a:buNone/>
            </a:pPr>
            <a:endParaRPr lang="ru-RU" sz="1600" dirty="0" smtClean="0">
              <a:solidFill>
                <a:srgbClr val="000066"/>
              </a:solidFill>
            </a:endParaRPr>
          </a:p>
          <a:p>
            <a:pPr marL="0" indent="0"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0066"/>
                </a:solidFill>
              </a:rPr>
              <a:t>Социальное проектирование</a:t>
            </a:r>
            <a:r>
              <a:rPr lang="ru-RU" dirty="0" smtClean="0">
                <a:solidFill>
                  <a:srgbClr val="000066"/>
                </a:solidFill>
              </a:rPr>
              <a:t> - </a:t>
            </a:r>
            <a:r>
              <a:rPr lang="ru-RU" sz="2400" dirty="0" smtClean="0">
                <a:solidFill>
                  <a:srgbClr val="000066"/>
                </a:solidFill>
              </a:rPr>
              <a:t>способ выражения идеи улучшения окружающей среды языком конкретных целей, задач, мер и действий по их достижению, а также описание необходимых ресурсов для практической реализации замысла и конкретных сроков воплощения описываемой цели.</a:t>
            </a:r>
          </a:p>
          <a:p>
            <a:pPr marL="0" indent="0">
              <a:buNone/>
            </a:pPr>
            <a:endParaRPr lang="ru-RU" b="1" dirty="0">
              <a:solidFill>
                <a:srgbClr val="000066"/>
              </a:solidFill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C:\Documents and Settings\1\Рабочий стол\Фото на  конукрс\_1_Журавль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87372" y="94320"/>
            <a:ext cx="650041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39552" y="260648"/>
            <a:ext cx="723159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66"/>
                </a:solidFill>
              </a:rPr>
              <a:t>Составляющие </a:t>
            </a:r>
          </a:p>
          <a:p>
            <a:pPr algn="ctr"/>
            <a:r>
              <a:rPr lang="ru-RU" sz="2800" b="1" dirty="0" smtClean="0">
                <a:solidFill>
                  <a:srgbClr val="000066"/>
                </a:solidFill>
              </a:rPr>
              <a:t>социально-педагогического проектирования</a:t>
            </a:r>
            <a:endParaRPr lang="ru-RU" sz="2800" b="1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448039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Давыдова\Desktop\ФОН\bg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4168" y="404664"/>
            <a:ext cx="2468960" cy="36004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-180528" y="548681"/>
            <a:ext cx="9324528" cy="360040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0066"/>
                </a:solidFill>
              </a:rPr>
              <a:t>Педагогическое проектирование – </a:t>
            </a:r>
          </a:p>
          <a:p>
            <a:pPr>
              <a:buNone/>
            </a:pPr>
            <a:r>
              <a:rPr lang="ru-RU" sz="3400" b="1" dirty="0" smtClean="0">
                <a:solidFill>
                  <a:srgbClr val="000066"/>
                </a:solidFill>
              </a:rPr>
              <a:t>     </a:t>
            </a:r>
            <a:r>
              <a:rPr lang="ru-RU" sz="2400" b="1" dirty="0" smtClean="0">
                <a:solidFill>
                  <a:srgbClr val="000066"/>
                </a:solidFill>
              </a:rPr>
              <a:t>высший уровень педагогической деятельности, совокупность  практических умений, </a:t>
            </a:r>
            <a:r>
              <a:rPr lang="ru-RU" sz="2400" dirty="0" smtClean="0">
                <a:solidFill>
                  <a:srgbClr val="000066"/>
                </a:solidFill>
              </a:rPr>
              <a:t>проявляющийся в творчестве педагога, в постоянном совершенствовании искусства обучения, воспитания и развития человека, при котором происходит создание принципиально нового в содержании, организации образовательного процесса, в решении научно-практических проблем.</a:t>
            </a:r>
            <a:r>
              <a:rPr lang="ru-RU" dirty="0" smtClean="0">
                <a:solidFill>
                  <a:srgbClr val="000066"/>
                </a:solidFill>
              </a:rPr>
              <a:t/>
            </a:r>
            <a:br>
              <a:rPr lang="ru-RU" dirty="0" smtClean="0">
                <a:solidFill>
                  <a:srgbClr val="000066"/>
                </a:solidFill>
              </a:rPr>
            </a:br>
            <a:endParaRPr lang="ru-RU" dirty="0" smtClean="0">
              <a:solidFill>
                <a:srgbClr val="000066"/>
              </a:solidFill>
            </a:endParaRPr>
          </a:p>
          <a:p>
            <a:pPr>
              <a:buNone/>
            </a:pPr>
            <a:endParaRPr lang="ru-RU" b="1" dirty="0">
              <a:solidFill>
                <a:srgbClr val="000066"/>
              </a:solidFill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C:\Documents and Settings\1\Рабочий стол\Фото на  конукрс\_1_Журавль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87372" y="94320"/>
            <a:ext cx="650041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62484" y="3645024"/>
            <a:ext cx="8581516" cy="29854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ru-RU" sz="2800" b="1" dirty="0" smtClean="0">
                <a:solidFill>
                  <a:srgbClr val="000066"/>
                </a:solidFill>
              </a:rPr>
              <a:t>Предполагает наличие у педагога:</a:t>
            </a:r>
          </a:p>
          <a:p>
            <a:pPr lvl="0">
              <a:buFont typeface="Wingdings" pitchFamily="2" charset="2"/>
              <a:buChar char="§"/>
            </a:pPr>
            <a:r>
              <a:rPr lang="ru-RU" sz="2000" b="1" dirty="0" smtClean="0">
                <a:solidFill>
                  <a:srgbClr val="000066"/>
                </a:solidFill>
              </a:rPr>
              <a:t>   совокупности творческих способностей и исследовательских умений, </a:t>
            </a:r>
          </a:p>
          <a:p>
            <a:pPr lvl="0">
              <a:buNone/>
            </a:pPr>
            <a:r>
              <a:rPr lang="ru-RU" sz="2000" b="1" dirty="0" smtClean="0">
                <a:solidFill>
                  <a:srgbClr val="000066"/>
                </a:solidFill>
              </a:rPr>
              <a:t>среди которых важное место занимают инициативность и активность,</a:t>
            </a:r>
          </a:p>
          <a:p>
            <a:pPr lvl="0">
              <a:buFont typeface="Wingdings" pitchFamily="2" charset="2"/>
              <a:buChar char="§"/>
            </a:pPr>
            <a:r>
              <a:rPr lang="ru-RU" sz="2000" b="1" dirty="0" smtClean="0">
                <a:solidFill>
                  <a:srgbClr val="000066"/>
                </a:solidFill>
              </a:rPr>
              <a:t>    глубокое внимание и наблюдательность,</a:t>
            </a:r>
          </a:p>
          <a:p>
            <a:pPr lvl="0">
              <a:buFont typeface="Wingdings" pitchFamily="2" charset="2"/>
              <a:buChar char="§"/>
            </a:pPr>
            <a:r>
              <a:rPr lang="ru-RU" sz="2000" b="1" dirty="0" smtClean="0">
                <a:solidFill>
                  <a:srgbClr val="000066"/>
                </a:solidFill>
              </a:rPr>
              <a:t>    искусство нестандартно мыслить,</a:t>
            </a:r>
          </a:p>
          <a:p>
            <a:pPr lvl="0">
              <a:buFont typeface="Wingdings" pitchFamily="2" charset="2"/>
              <a:buChar char="§"/>
            </a:pPr>
            <a:r>
              <a:rPr lang="ru-RU" sz="2000" b="1" dirty="0" smtClean="0">
                <a:solidFill>
                  <a:srgbClr val="000066"/>
                </a:solidFill>
              </a:rPr>
              <a:t>    богатое воображение и интуиция,</a:t>
            </a:r>
          </a:p>
          <a:p>
            <a:pPr lvl="0">
              <a:buFont typeface="Wingdings" pitchFamily="2" charset="2"/>
              <a:buChar char="§"/>
            </a:pPr>
            <a:r>
              <a:rPr lang="ru-RU" sz="2000" b="1" dirty="0" smtClean="0">
                <a:solidFill>
                  <a:srgbClr val="000066"/>
                </a:solidFill>
              </a:rPr>
              <a:t>    исследовательский подход к анализу учебно-воспитательных ситуаций,</a:t>
            </a:r>
          </a:p>
          <a:p>
            <a:pPr lvl="0">
              <a:buNone/>
            </a:pPr>
            <a:r>
              <a:rPr lang="ru-RU" sz="2000" b="1" dirty="0" smtClean="0">
                <a:solidFill>
                  <a:srgbClr val="000066"/>
                </a:solidFill>
              </a:rPr>
              <a:t> решению педагогических задач,</a:t>
            </a:r>
          </a:p>
          <a:p>
            <a:pPr>
              <a:buFont typeface="Wingdings" pitchFamily="2" charset="2"/>
              <a:buChar char="§"/>
            </a:pPr>
            <a:r>
              <a:rPr lang="ru-RU" sz="2000" b="1" dirty="0" smtClean="0">
                <a:solidFill>
                  <a:srgbClr val="000066"/>
                </a:solidFill>
              </a:rPr>
              <a:t>    самостоятельность суждений и выводов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xmlns="" val="391448039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Давыдова\Desktop\ФОН\bg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4168" y="404664"/>
            <a:ext cx="2468960" cy="36004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1520" y="584684"/>
            <a:ext cx="7859216" cy="5832647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0066"/>
                </a:solidFill>
              </a:rPr>
              <a:t>Социально-педагогическое  проектирование- </a:t>
            </a:r>
          </a:p>
          <a:p>
            <a:pPr algn="ctr">
              <a:buNone/>
            </a:pPr>
            <a:r>
              <a:rPr lang="ru-RU" dirty="0" smtClean="0"/>
              <a:t>    </a:t>
            </a:r>
            <a:r>
              <a:rPr lang="ru-RU" dirty="0" smtClean="0">
                <a:solidFill>
                  <a:srgbClr val="003399"/>
                </a:solidFill>
              </a:rPr>
              <a:t>это целенаправленный, творческий процесс, способ выражения идеи улучшения состояния окружающей среды посредством конкретных целей и задач, предложение мер и действий по их достижению, определение необходимых ресурсов для практической реализации замысла и конкретных сроков воплощения идеи, направленных на преодоление существующих социальных проблем, на позитивные изменения,  разработку различных вариантов решения проблем.</a:t>
            </a:r>
          </a:p>
          <a:p>
            <a:pPr algn="ctr">
              <a:buNone/>
            </a:pPr>
            <a:r>
              <a:rPr lang="ru-RU" dirty="0" smtClean="0">
                <a:solidFill>
                  <a:srgbClr val="003399"/>
                </a:solidFill>
              </a:rPr>
              <a:t> </a:t>
            </a:r>
          </a:p>
          <a:p>
            <a:pPr marL="0" indent="0">
              <a:buNone/>
            </a:pPr>
            <a:endParaRPr lang="ru-RU" b="1" dirty="0">
              <a:solidFill>
                <a:srgbClr val="000066"/>
              </a:solidFill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C:\Documents and Settings\1\Рабочий стол\Фото на  конукрс\_1_Журавль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87372" y="94320"/>
            <a:ext cx="650041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91448039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Давыдова\Desktop\ФОН\bg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4168" y="404664"/>
            <a:ext cx="2468960" cy="36004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1520" y="584684"/>
            <a:ext cx="7859216" cy="5832647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0066"/>
                </a:solidFill>
              </a:rPr>
              <a:t>Технология социально- педагогического проектирования  позволяет: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rgbClr val="003399"/>
                </a:solidFill>
              </a:rPr>
              <a:t>- спроектировать позитивную социализацию детей на основе </a:t>
            </a:r>
            <a:r>
              <a:rPr lang="ru-RU" b="1" dirty="0" smtClean="0">
                <a:solidFill>
                  <a:srgbClr val="003399"/>
                </a:solidFill>
              </a:rPr>
              <a:t>индивидуализации образовательного процесса</a:t>
            </a:r>
            <a:r>
              <a:rPr lang="ru-RU" dirty="0" smtClean="0">
                <a:solidFill>
                  <a:srgbClr val="003399"/>
                </a:solidFill>
              </a:rPr>
              <a:t>,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rgbClr val="003399"/>
                </a:solidFill>
              </a:rPr>
              <a:t>-  создать </a:t>
            </a:r>
            <a:r>
              <a:rPr lang="ru-RU" b="1" dirty="0" smtClean="0">
                <a:solidFill>
                  <a:srgbClr val="003399"/>
                </a:solidFill>
              </a:rPr>
              <a:t>образовательную среду</a:t>
            </a:r>
            <a:r>
              <a:rPr lang="ru-RU" dirty="0" smtClean="0">
                <a:solidFill>
                  <a:srgbClr val="003399"/>
                </a:solidFill>
              </a:rPr>
              <a:t>, стимулирующую развитие </a:t>
            </a:r>
            <a:r>
              <a:rPr lang="ru-RU" b="1" dirty="0" smtClean="0">
                <a:solidFill>
                  <a:srgbClr val="003399"/>
                </a:solidFill>
              </a:rPr>
              <a:t>индивидуальности</a:t>
            </a:r>
            <a:r>
              <a:rPr lang="ru-RU" dirty="0" smtClean="0">
                <a:solidFill>
                  <a:srgbClr val="003399"/>
                </a:solidFill>
              </a:rPr>
              <a:t>,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rgbClr val="003399"/>
                </a:solidFill>
              </a:rPr>
              <a:t>- приобрести субъектный опыт,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rgbClr val="003399"/>
                </a:solidFill>
              </a:rPr>
              <a:t>- выстраивание </a:t>
            </a:r>
            <a:r>
              <a:rPr lang="ru-RU" b="1" dirty="0" smtClean="0">
                <a:solidFill>
                  <a:srgbClr val="003399"/>
                </a:solidFill>
              </a:rPr>
              <a:t>индивидуальных образовательных траекторий</a:t>
            </a:r>
            <a:r>
              <a:rPr lang="ru-RU" dirty="0" smtClean="0">
                <a:solidFill>
                  <a:srgbClr val="003399"/>
                </a:solidFill>
              </a:rPr>
              <a:t>, учитывающих зоны ближайшего развития ребёнка</a:t>
            </a:r>
          </a:p>
          <a:p>
            <a:pPr marL="0" indent="0">
              <a:buNone/>
            </a:pPr>
            <a:endParaRPr lang="ru-RU" b="1" dirty="0">
              <a:solidFill>
                <a:srgbClr val="000066"/>
              </a:solidFill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C:\Documents and Settings\1\Рабочий стол\Фото на  конукрс\_1_Журавль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87372" y="94320"/>
            <a:ext cx="650041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91448039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Давыдова\Desktop\ФОН\bg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24544" y="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2" name="Овал 81"/>
          <p:cNvSpPr/>
          <p:nvPr/>
        </p:nvSpPr>
        <p:spPr>
          <a:xfrm>
            <a:off x="2699792" y="1556792"/>
            <a:ext cx="4032448" cy="345638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4168" y="404664"/>
            <a:ext cx="2468960" cy="36004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" name="Рисунок 5" descr="C:\Documents and Settings\1\Рабочий стол\Фото на  конукрс\_1_Журавль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87372" y="94320"/>
            <a:ext cx="650041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Овал 6"/>
          <p:cNvSpPr/>
          <p:nvPr/>
        </p:nvSpPr>
        <p:spPr>
          <a:xfrm>
            <a:off x="0" y="2492896"/>
            <a:ext cx="1259632" cy="122413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0" y="2636912"/>
            <a:ext cx="971600" cy="86409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0" y="2780928"/>
            <a:ext cx="576064" cy="50405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259632" y="1772816"/>
            <a:ext cx="720080" cy="352839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Кольцо 12"/>
          <p:cNvSpPr/>
          <p:nvPr/>
        </p:nvSpPr>
        <p:spPr>
          <a:xfrm>
            <a:off x="2123728" y="980728"/>
            <a:ext cx="5184576" cy="4608512"/>
          </a:xfrm>
          <a:prstGeom prst="donut">
            <a:avLst>
              <a:gd name="adj" fmla="val 12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2627784" y="1268760"/>
            <a:ext cx="1152128" cy="108012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4283968" y="764704"/>
            <a:ext cx="1152128" cy="10081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6084168" y="1772816"/>
            <a:ext cx="1080120" cy="93610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2699792" y="4365104"/>
            <a:ext cx="1152128" cy="10081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4572000" y="4797152"/>
            <a:ext cx="1152128" cy="10081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6228184" y="3789040"/>
            <a:ext cx="1152128" cy="10081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7452320" y="2708920"/>
            <a:ext cx="1224136" cy="1152128"/>
          </a:xfrm>
          <a:prstGeom prst="ellipse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8028384" y="2708920"/>
            <a:ext cx="1115616" cy="1080120"/>
          </a:xfrm>
          <a:prstGeom prst="ellipse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31" name="Группа 30"/>
          <p:cNvGrpSpPr/>
          <p:nvPr/>
        </p:nvGrpSpPr>
        <p:grpSpPr>
          <a:xfrm>
            <a:off x="0" y="2852936"/>
            <a:ext cx="288032" cy="360040"/>
            <a:chOff x="683568" y="5301208"/>
            <a:chExt cx="288032" cy="360040"/>
          </a:xfrm>
        </p:grpSpPr>
        <p:sp>
          <p:nvSpPr>
            <p:cNvPr id="29" name="Овал 28"/>
            <p:cNvSpPr/>
            <p:nvPr/>
          </p:nvSpPr>
          <p:spPr>
            <a:xfrm>
              <a:off x="755576" y="5301208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Равнобедренный треугольник 29"/>
            <p:cNvSpPr/>
            <p:nvPr/>
          </p:nvSpPr>
          <p:spPr>
            <a:xfrm>
              <a:off x="683568" y="5445224"/>
              <a:ext cx="288032" cy="216024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251520" y="2852936"/>
            <a:ext cx="243136" cy="279648"/>
            <a:chOff x="683568" y="5301208"/>
            <a:chExt cx="288032" cy="360040"/>
          </a:xfrm>
        </p:grpSpPr>
        <p:sp>
          <p:nvSpPr>
            <p:cNvPr id="33" name="Овал 32"/>
            <p:cNvSpPr/>
            <p:nvPr/>
          </p:nvSpPr>
          <p:spPr>
            <a:xfrm>
              <a:off x="755576" y="5301208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Равнобедренный треугольник 33"/>
            <p:cNvSpPr/>
            <p:nvPr/>
          </p:nvSpPr>
          <p:spPr>
            <a:xfrm>
              <a:off x="683568" y="5445224"/>
              <a:ext cx="288032" cy="216024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8172400" y="3068960"/>
            <a:ext cx="288032" cy="360040"/>
            <a:chOff x="683568" y="5301208"/>
            <a:chExt cx="288032" cy="360040"/>
          </a:xfrm>
        </p:grpSpPr>
        <p:sp>
          <p:nvSpPr>
            <p:cNvPr id="36" name="Овал 35"/>
            <p:cNvSpPr/>
            <p:nvPr/>
          </p:nvSpPr>
          <p:spPr>
            <a:xfrm>
              <a:off x="755576" y="5301208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Равнобедренный треугольник 36"/>
            <p:cNvSpPr/>
            <p:nvPr/>
          </p:nvSpPr>
          <p:spPr>
            <a:xfrm>
              <a:off x="683568" y="5445224"/>
              <a:ext cx="288032" cy="216024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9" name="Группа 38"/>
          <p:cNvGrpSpPr/>
          <p:nvPr/>
        </p:nvGrpSpPr>
        <p:grpSpPr>
          <a:xfrm>
            <a:off x="7668344" y="3140968"/>
            <a:ext cx="368424" cy="495672"/>
            <a:chOff x="683568" y="5301208"/>
            <a:chExt cx="288032" cy="360040"/>
          </a:xfrm>
        </p:grpSpPr>
        <p:sp>
          <p:nvSpPr>
            <p:cNvPr id="40" name="Овал 39"/>
            <p:cNvSpPr/>
            <p:nvPr/>
          </p:nvSpPr>
          <p:spPr>
            <a:xfrm>
              <a:off x="755576" y="5301208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Равнобедренный треугольник 40"/>
            <p:cNvSpPr/>
            <p:nvPr/>
          </p:nvSpPr>
          <p:spPr>
            <a:xfrm>
              <a:off x="683568" y="5445224"/>
              <a:ext cx="288032" cy="216024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2" name="Группа 41"/>
          <p:cNvGrpSpPr/>
          <p:nvPr/>
        </p:nvGrpSpPr>
        <p:grpSpPr>
          <a:xfrm>
            <a:off x="8676456" y="2924944"/>
            <a:ext cx="279648" cy="495672"/>
            <a:chOff x="683568" y="5301208"/>
            <a:chExt cx="288032" cy="360040"/>
          </a:xfrm>
        </p:grpSpPr>
        <p:sp>
          <p:nvSpPr>
            <p:cNvPr id="43" name="Овал 42"/>
            <p:cNvSpPr/>
            <p:nvPr/>
          </p:nvSpPr>
          <p:spPr>
            <a:xfrm>
              <a:off x="755576" y="5301208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Равнобедренный треугольник 43"/>
            <p:cNvSpPr/>
            <p:nvPr/>
          </p:nvSpPr>
          <p:spPr>
            <a:xfrm>
              <a:off x="683568" y="5445224"/>
              <a:ext cx="288032" cy="216024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6" name="Двойная стрелка вверх/вниз 45"/>
          <p:cNvSpPr/>
          <p:nvPr/>
        </p:nvSpPr>
        <p:spPr>
          <a:xfrm rot="19989912">
            <a:off x="2522397" y="3839287"/>
            <a:ext cx="360040" cy="576064"/>
          </a:xfrm>
          <a:prstGeom prst="up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Двойная стрелка вверх/вниз 46"/>
          <p:cNvSpPr/>
          <p:nvPr/>
        </p:nvSpPr>
        <p:spPr>
          <a:xfrm rot="1183395">
            <a:off x="2570411" y="2176711"/>
            <a:ext cx="360040" cy="576064"/>
          </a:xfrm>
          <a:prstGeom prst="up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Двойная стрелка вверх/вниз 47"/>
          <p:cNvSpPr/>
          <p:nvPr/>
        </p:nvSpPr>
        <p:spPr>
          <a:xfrm rot="15181273">
            <a:off x="3855931" y="1092996"/>
            <a:ext cx="360040" cy="576064"/>
          </a:xfrm>
          <a:prstGeom prst="up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Двойная стрелка вверх/вниз 48"/>
          <p:cNvSpPr/>
          <p:nvPr/>
        </p:nvSpPr>
        <p:spPr>
          <a:xfrm rot="18091858">
            <a:off x="5667734" y="1212791"/>
            <a:ext cx="360040" cy="576064"/>
          </a:xfrm>
          <a:prstGeom prst="up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Двойная стрелка вверх/вниз 49"/>
          <p:cNvSpPr/>
          <p:nvPr/>
        </p:nvSpPr>
        <p:spPr>
          <a:xfrm rot="17244660">
            <a:off x="4011190" y="4951153"/>
            <a:ext cx="360040" cy="576064"/>
          </a:xfrm>
          <a:prstGeom prst="up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Двойная стрелка вверх/вниз 51"/>
          <p:cNvSpPr/>
          <p:nvPr/>
        </p:nvSpPr>
        <p:spPr>
          <a:xfrm>
            <a:off x="6833501" y="2744224"/>
            <a:ext cx="360040" cy="972808"/>
          </a:xfrm>
          <a:prstGeom prst="up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Двойная стрелка вверх/вниз 50"/>
          <p:cNvSpPr/>
          <p:nvPr/>
        </p:nvSpPr>
        <p:spPr>
          <a:xfrm rot="14896580">
            <a:off x="5864551" y="4603786"/>
            <a:ext cx="360040" cy="576064"/>
          </a:xfrm>
          <a:prstGeom prst="up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2483768" y="2564904"/>
            <a:ext cx="5112568" cy="1296144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Стрелка вниз 52"/>
          <p:cNvSpPr/>
          <p:nvPr/>
        </p:nvSpPr>
        <p:spPr>
          <a:xfrm>
            <a:off x="4860032" y="1772816"/>
            <a:ext cx="216024" cy="432048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Стрелка вниз 53"/>
          <p:cNvSpPr/>
          <p:nvPr/>
        </p:nvSpPr>
        <p:spPr>
          <a:xfrm rot="18782136">
            <a:off x="3543338" y="2156782"/>
            <a:ext cx="216861" cy="432048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Стрелка вниз 54"/>
          <p:cNvSpPr/>
          <p:nvPr/>
        </p:nvSpPr>
        <p:spPr>
          <a:xfrm rot="3420532">
            <a:off x="5778581" y="2279258"/>
            <a:ext cx="240312" cy="432048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Стрелка вниз 55"/>
          <p:cNvSpPr/>
          <p:nvPr/>
        </p:nvSpPr>
        <p:spPr>
          <a:xfrm rot="13731448">
            <a:off x="3779390" y="4184117"/>
            <a:ext cx="192324" cy="432048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1907704" y="2708920"/>
            <a:ext cx="1152128" cy="10081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7" name="Стрелка вниз 56"/>
          <p:cNvSpPr/>
          <p:nvPr/>
        </p:nvSpPr>
        <p:spPr>
          <a:xfrm rot="10646763">
            <a:off x="5013558" y="4370120"/>
            <a:ext cx="234835" cy="432048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Стрелка вниз 57"/>
          <p:cNvSpPr/>
          <p:nvPr/>
        </p:nvSpPr>
        <p:spPr>
          <a:xfrm rot="6291997">
            <a:off x="5995932" y="3733754"/>
            <a:ext cx="217919" cy="432048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TextBox 58"/>
          <p:cNvSpPr txBox="1"/>
          <p:nvPr/>
        </p:nvSpPr>
        <p:spPr>
          <a:xfrm>
            <a:off x="467544" y="2636912"/>
            <a:ext cx="400110" cy="788934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ru-RU" sz="1400" b="1" dirty="0" smtClean="0"/>
              <a:t>ФГОС ДО</a:t>
            </a:r>
            <a:endParaRPr lang="ru-RU" sz="1400" b="1" dirty="0"/>
          </a:p>
        </p:txBody>
      </p:sp>
      <p:sp>
        <p:nvSpPr>
          <p:cNvPr id="60" name="TextBox 59"/>
          <p:cNvSpPr txBox="1"/>
          <p:nvPr/>
        </p:nvSpPr>
        <p:spPr>
          <a:xfrm>
            <a:off x="0" y="3933056"/>
            <a:ext cx="10436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 </a:t>
            </a:r>
            <a:r>
              <a:rPr lang="ru-RU" sz="1600" b="1" dirty="0" smtClean="0"/>
              <a:t>Запрос</a:t>
            </a:r>
          </a:p>
          <a:p>
            <a:r>
              <a:rPr lang="ru-RU" sz="1600" b="1" dirty="0" smtClean="0"/>
              <a:t> педагога</a:t>
            </a:r>
            <a:endParaRPr lang="ru-RU" sz="1600" b="1" dirty="0"/>
          </a:p>
        </p:txBody>
      </p:sp>
      <p:sp>
        <p:nvSpPr>
          <p:cNvPr id="61" name="TextBox 60"/>
          <p:cNvSpPr txBox="1"/>
          <p:nvPr/>
        </p:nvSpPr>
        <p:spPr>
          <a:xfrm rot="16200000">
            <a:off x="-145393" y="3249851"/>
            <a:ext cx="36004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Информационно-аналитическая </a:t>
            </a:r>
          </a:p>
          <a:p>
            <a:pPr algn="ctr"/>
            <a:r>
              <a:rPr lang="ru-RU" b="1" dirty="0" smtClean="0"/>
              <a:t>служба  ДОУ</a:t>
            </a:r>
            <a:endParaRPr lang="ru-RU" b="1" dirty="0"/>
          </a:p>
        </p:txBody>
      </p:sp>
      <p:sp>
        <p:nvSpPr>
          <p:cNvPr id="62" name="TextBox 61"/>
          <p:cNvSpPr txBox="1"/>
          <p:nvPr/>
        </p:nvSpPr>
        <p:spPr>
          <a:xfrm>
            <a:off x="1858592" y="2852936"/>
            <a:ext cx="1207318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300" b="1" dirty="0" smtClean="0"/>
              <a:t>Проектно-</a:t>
            </a:r>
          </a:p>
          <a:p>
            <a:pPr algn="ctr"/>
            <a:r>
              <a:rPr lang="ru-RU" sz="1300" b="1" dirty="0" smtClean="0"/>
              <a:t>методическая</a:t>
            </a:r>
          </a:p>
          <a:p>
            <a:pPr algn="ctr"/>
            <a:r>
              <a:rPr lang="ru-RU" sz="1300" b="1" dirty="0" smtClean="0"/>
              <a:t>служба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4355977" y="1052736"/>
            <a:ext cx="10174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 smtClean="0"/>
              <a:t>Воспитатели</a:t>
            </a:r>
          </a:p>
          <a:p>
            <a:pPr algn="ctr"/>
            <a:r>
              <a:rPr lang="ru-RU" sz="1200" b="1" dirty="0" smtClean="0"/>
              <a:t> группы</a:t>
            </a:r>
            <a:endParaRPr lang="ru-RU" sz="1200" b="1" dirty="0"/>
          </a:p>
        </p:txBody>
      </p:sp>
      <p:sp>
        <p:nvSpPr>
          <p:cNvPr id="65" name="TextBox 64"/>
          <p:cNvSpPr txBox="1"/>
          <p:nvPr/>
        </p:nvSpPr>
        <p:spPr>
          <a:xfrm>
            <a:off x="6084168" y="1988840"/>
            <a:ext cx="10695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 smtClean="0"/>
              <a:t>Специалисты</a:t>
            </a:r>
          </a:p>
          <a:p>
            <a:pPr algn="ctr"/>
            <a:r>
              <a:rPr lang="ru-RU" sz="1200" b="1" dirty="0" smtClean="0"/>
              <a:t> ДОУ</a:t>
            </a:r>
            <a:endParaRPr lang="ru-RU" sz="1200" b="1" dirty="0"/>
          </a:p>
        </p:txBody>
      </p:sp>
      <p:sp>
        <p:nvSpPr>
          <p:cNvPr id="66" name="TextBox 65"/>
          <p:cNvSpPr txBox="1"/>
          <p:nvPr/>
        </p:nvSpPr>
        <p:spPr>
          <a:xfrm>
            <a:off x="6300192" y="4005064"/>
            <a:ext cx="8172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/>
              <a:t>Родители</a:t>
            </a:r>
            <a:endParaRPr lang="ru-RU" sz="1200" b="1" dirty="0"/>
          </a:p>
        </p:txBody>
      </p:sp>
      <p:sp>
        <p:nvSpPr>
          <p:cNvPr id="67" name="TextBox 66"/>
          <p:cNvSpPr txBox="1"/>
          <p:nvPr/>
        </p:nvSpPr>
        <p:spPr>
          <a:xfrm>
            <a:off x="4644008" y="5085184"/>
            <a:ext cx="10567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/>
              <a:t>Социальные </a:t>
            </a:r>
          </a:p>
          <a:p>
            <a:r>
              <a:rPr lang="ru-RU" sz="1200" b="1" dirty="0" smtClean="0"/>
              <a:t>партнеры</a:t>
            </a:r>
            <a:endParaRPr lang="ru-RU" sz="1200" b="1" dirty="0"/>
          </a:p>
        </p:txBody>
      </p:sp>
      <p:sp>
        <p:nvSpPr>
          <p:cNvPr id="23" name="Овал 22"/>
          <p:cNvSpPr/>
          <p:nvPr/>
        </p:nvSpPr>
        <p:spPr>
          <a:xfrm>
            <a:off x="3203848" y="3212976"/>
            <a:ext cx="315144" cy="27964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5004048" y="3212976"/>
            <a:ext cx="315144" cy="27964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5652120" y="3212976"/>
            <a:ext cx="315144" cy="27964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6228184" y="3212976"/>
            <a:ext cx="315144" cy="27964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3779912" y="3212976"/>
            <a:ext cx="315144" cy="27964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4355976" y="3212976"/>
            <a:ext cx="315144" cy="27964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2699792" y="4509120"/>
            <a:ext cx="12461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 smtClean="0"/>
              <a:t>Финансово-</a:t>
            </a:r>
          </a:p>
          <a:p>
            <a:pPr algn="ctr"/>
            <a:r>
              <a:rPr lang="ru-RU" sz="1200" b="1" dirty="0" smtClean="0"/>
              <a:t>экономическая </a:t>
            </a:r>
          </a:p>
          <a:p>
            <a:pPr algn="ctr"/>
            <a:r>
              <a:rPr lang="ru-RU" sz="1200" b="1" dirty="0" smtClean="0"/>
              <a:t>служба</a:t>
            </a:r>
            <a:endParaRPr lang="ru-RU" sz="1200" b="1" dirty="0"/>
          </a:p>
        </p:txBody>
      </p:sp>
      <p:sp>
        <p:nvSpPr>
          <p:cNvPr id="69" name="TextBox 68"/>
          <p:cNvSpPr txBox="1"/>
          <p:nvPr/>
        </p:nvSpPr>
        <p:spPr>
          <a:xfrm>
            <a:off x="2555776" y="1484784"/>
            <a:ext cx="1316386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b="1" dirty="0" smtClean="0"/>
              <a:t>Служба </a:t>
            </a:r>
          </a:p>
          <a:p>
            <a:pPr algn="ctr"/>
            <a:r>
              <a:rPr lang="ru-RU" sz="1100" b="1" dirty="0" smtClean="0"/>
              <a:t>сопровождения и </a:t>
            </a:r>
          </a:p>
          <a:p>
            <a:pPr algn="ctr"/>
            <a:r>
              <a:rPr lang="ru-RU" sz="1100" b="1" dirty="0" smtClean="0"/>
              <a:t>коррекции</a:t>
            </a:r>
            <a:endParaRPr lang="ru-RU" sz="1100" b="1" dirty="0"/>
          </a:p>
        </p:txBody>
      </p:sp>
      <p:sp>
        <p:nvSpPr>
          <p:cNvPr id="70" name="TextBox 69"/>
          <p:cNvSpPr txBox="1"/>
          <p:nvPr/>
        </p:nvSpPr>
        <p:spPr>
          <a:xfrm>
            <a:off x="3707904" y="2852936"/>
            <a:ext cx="25680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Образовательный процесс</a:t>
            </a:r>
            <a:endParaRPr lang="ru-RU" sz="1600" b="1" dirty="0"/>
          </a:p>
        </p:txBody>
      </p:sp>
      <p:sp>
        <p:nvSpPr>
          <p:cNvPr id="71" name="TextBox 70"/>
          <p:cNvSpPr txBox="1"/>
          <p:nvPr/>
        </p:nvSpPr>
        <p:spPr>
          <a:xfrm>
            <a:off x="4139952" y="2492896"/>
            <a:ext cx="1533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Вариативная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2" name="TextBox 71"/>
          <p:cNvSpPr txBox="1"/>
          <p:nvPr/>
        </p:nvSpPr>
        <p:spPr>
          <a:xfrm>
            <a:off x="3419872" y="3573016"/>
            <a:ext cx="25414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образовательная среда</a:t>
            </a:r>
          </a:p>
          <a:p>
            <a:r>
              <a:rPr lang="ru-RU" b="1" dirty="0" smtClean="0"/>
              <a:t>                    группы</a:t>
            </a:r>
            <a:endParaRPr lang="ru-RU" b="1" dirty="0"/>
          </a:p>
        </p:txBody>
      </p:sp>
      <p:sp>
        <p:nvSpPr>
          <p:cNvPr id="73" name="TextBox 72"/>
          <p:cNvSpPr txBox="1"/>
          <p:nvPr/>
        </p:nvSpPr>
        <p:spPr>
          <a:xfrm>
            <a:off x="7596336" y="4005064"/>
            <a:ext cx="9760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Педагог</a:t>
            </a:r>
            <a:endParaRPr lang="ru-RU" b="1" dirty="0"/>
          </a:p>
        </p:txBody>
      </p:sp>
      <p:sp>
        <p:nvSpPr>
          <p:cNvPr id="74" name="TextBox 73"/>
          <p:cNvSpPr txBox="1"/>
          <p:nvPr/>
        </p:nvSpPr>
        <p:spPr>
          <a:xfrm>
            <a:off x="7380312" y="2204864"/>
            <a:ext cx="1024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Ребенок</a:t>
            </a:r>
            <a:endParaRPr lang="ru-RU" b="1" dirty="0"/>
          </a:p>
        </p:txBody>
      </p:sp>
      <p:sp>
        <p:nvSpPr>
          <p:cNvPr id="75" name="TextBox 74"/>
          <p:cNvSpPr txBox="1"/>
          <p:nvPr/>
        </p:nvSpPr>
        <p:spPr>
          <a:xfrm>
            <a:off x="8007342" y="1844824"/>
            <a:ext cx="1136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Родители</a:t>
            </a:r>
            <a:endParaRPr lang="ru-RU" b="1" dirty="0"/>
          </a:p>
        </p:txBody>
      </p:sp>
      <p:sp>
        <p:nvSpPr>
          <p:cNvPr id="76" name="Овал 75"/>
          <p:cNvSpPr/>
          <p:nvPr/>
        </p:nvSpPr>
        <p:spPr>
          <a:xfrm>
            <a:off x="683568" y="5805264"/>
            <a:ext cx="315144" cy="27964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1043608" y="5805264"/>
            <a:ext cx="3241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- ИОС, точечная социализация</a:t>
            </a:r>
            <a:endParaRPr lang="ru-RU" b="1" dirty="0"/>
          </a:p>
        </p:txBody>
      </p:sp>
      <p:sp>
        <p:nvSpPr>
          <p:cNvPr id="78" name="Овал 77"/>
          <p:cNvSpPr/>
          <p:nvPr/>
        </p:nvSpPr>
        <p:spPr>
          <a:xfrm>
            <a:off x="683568" y="6309320"/>
            <a:ext cx="315144" cy="279648"/>
          </a:xfrm>
          <a:prstGeom prst="ellipse">
            <a:avLst/>
          </a:prstGeom>
          <a:solidFill>
            <a:srgbClr val="00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1043608" y="6237312"/>
            <a:ext cx="4404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- Мониторинг образовательного процесса</a:t>
            </a:r>
            <a:endParaRPr lang="ru-RU" b="1" dirty="0"/>
          </a:p>
        </p:txBody>
      </p:sp>
      <p:cxnSp>
        <p:nvCxnSpPr>
          <p:cNvPr id="81" name="Прямая со стрелкой 80"/>
          <p:cNvCxnSpPr>
            <a:endCxn id="36" idx="1"/>
          </p:cNvCxnSpPr>
          <p:nvPr/>
        </p:nvCxnSpPr>
        <p:spPr>
          <a:xfrm>
            <a:off x="8028384" y="2492896"/>
            <a:ext cx="237115" cy="597155"/>
          </a:xfrm>
          <a:prstGeom prst="straightConnector1">
            <a:avLst/>
          </a:prstGeom>
          <a:ln w="38100">
            <a:solidFill>
              <a:srgbClr val="00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 стрелкой 85"/>
          <p:cNvCxnSpPr/>
          <p:nvPr/>
        </p:nvCxnSpPr>
        <p:spPr>
          <a:xfrm>
            <a:off x="8676456" y="2132856"/>
            <a:ext cx="288032" cy="936104"/>
          </a:xfrm>
          <a:prstGeom prst="straightConnector1">
            <a:avLst/>
          </a:prstGeom>
          <a:ln w="38100">
            <a:solidFill>
              <a:srgbClr val="00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 стрелкой 87"/>
          <p:cNvCxnSpPr/>
          <p:nvPr/>
        </p:nvCxnSpPr>
        <p:spPr>
          <a:xfrm flipH="1" flipV="1">
            <a:off x="7956376" y="3645024"/>
            <a:ext cx="122925" cy="482965"/>
          </a:xfrm>
          <a:prstGeom prst="straightConnector1">
            <a:avLst/>
          </a:prstGeom>
          <a:ln w="38100">
            <a:solidFill>
              <a:srgbClr val="00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 стрелкой 89"/>
          <p:cNvCxnSpPr/>
          <p:nvPr/>
        </p:nvCxnSpPr>
        <p:spPr>
          <a:xfrm flipV="1">
            <a:off x="395536" y="3429000"/>
            <a:ext cx="648072" cy="576064"/>
          </a:xfrm>
          <a:prstGeom prst="straightConnector1">
            <a:avLst/>
          </a:prstGeom>
          <a:ln w="38100">
            <a:solidFill>
              <a:srgbClr val="00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/>
          <p:cNvSpPr txBox="1"/>
          <p:nvPr/>
        </p:nvSpPr>
        <p:spPr>
          <a:xfrm>
            <a:off x="5796136" y="764704"/>
            <a:ext cx="2712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Административный блок</a:t>
            </a:r>
            <a:endParaRPr lang="ru-RU" b="1" dirty="0"/>
          </a:p>
        </p:txBody>
      </p:sp>
      <p:cxnSp>
        <p:nvCxnSpPr>
          <p:cNvPr id="95" name="Прямая со стрелкой 94"/>
          <p:cNvCxnSpPr/>
          <p:nvPr/>
        </p:nvCxnSpPr>
        <p:spPr>
          <a:xfrm flipH="1">
            <a:off x="6300192" y="1052736"/>
            <a:ext cx="288031" cy="628513"/>
          </a:xfrm>
          <a:prstGeom prst="straightConnector1">
            <a:avLst/>
          </a:prstGeom>
          <a:ln w="38100">
            <a:solidFill>
              <a:srgbClr val="00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0" y="1772816"/>
            <a:ext cx="599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ИПС</a:t>
            </a:r>
            <a:endParaRPr lang="ru-RU" b="1" dirty="0"/>
          </a:p>
        </p:txBody>
      </p:sp>
      <p:cxnSp>
        <p:nvCxnSpPr>
          <p:cNvPr id="87" name="Прямая со стрелкой 86"/>
          <p:cNvCxnSpPr>
            <a:stCxn id="85" idx="2"/>
          </p:cNvCxnSpPr>
          <p:nvPr/>
        </p:nvCxnSpPr>
        <p:spPr>
          <a:xfrm flipH="1">
            <a:off x="288032" y="2142148"/>
            <a:ext cx="11890" cy="710788"/>
          </a:xfrm>
          <a:prstGeom prst="straightConnector1">
            <a:avLst/>
          </a:prstGeom>
          <a:ln w="38100">
            <a:solidFill>
              <a:srgbClr val="00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91448039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FF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1AAA9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1AAA9"/>
                                      </p:to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66"/>
                                      </p:to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FF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FF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2F20"/>
                                      </p:to>
                                    </p:animClr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2F20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2F20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FF"/>
                                      </p:to>
                                    </p:animClr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FF"/>
                                      </p:to>
                                    </p:animClr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FF"/>
                                      </p:to>
                                    </p:animClr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FF"/>
                                      </p:to>
                                    </p:animClr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FF"/>
                                      </p:to>
                                    </p:animClr>
                                    <p:set>
                                      <p:cBhvr>
                                        <p:cTn id="7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FF"/>
                                      </p:to>
                                    </p:animClr>
                                    <p:set>
                                      <p:cBhvr>
                                        <p:cTn id="7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FF"/>
                                      </p:to>
                                    </p:animClr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FF"/>
                                      </p:to>
                                    </p:animClr>
                                    <p:set>
                                      <p:cBhvr>
                                        <p:cTn id="89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FF"/>
                                      </p:to>
                                    </p:animClr>
                                    <p:set>
                                      <p:cBhvr>
                                        <p:cTn id="93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FF"/>
                                      </p:to>
                                    </p:animClr>
                                    <p:set>
                                      <p:cBhvr>
                                        <p:cTn id="97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0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FF"/>
                                      </p:to>
                                    </p:animClr>
                                    <p:set>
                                      <p:cBhvr>
                                        <p:cTn id="101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4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FF"/>
                                      </p:to>
                                    </p:animClr>
                                    <p:set>
                                      <p:cBhvr>
                                        <p:cTn id="105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0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1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6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FF"/>
                                      </p:to>
                                    </p:animClr>
                                    <p:set>
                                      <p:cBhvr>
                                        <p:cTn id="117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8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set>
                                      <p:cBhvr>
                                        <p:cTn id="12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set>
                                      <p:cBhvr>
                                        <p:cTn id="12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set>
                                      <p:cBhvr>
                                        <p:cTn id="13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1F618"/>
                                      </p:to>
                                    </p:animClr>
                                    <p:set>
                                      <p:cBhvr>
                                        <p:cTn id="14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Давыдова\Desktop\ФОН\bg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9EE50-BCDF-4AC3-A5BC-844B0E3FE623}" type="slidenum">
              <a:rPr lang="ru-RU" altLang="en-US" smtClean="0">
                <a:solidFill>
                  <a:srgbClr val="000000"/>
                </a:solidFill>
              </a:rPr>
              <a:pPr/>
              <a:t>4</a:t>
            </a:fld>
            <a:endParaRPr lang="ru-RU" altLang="en-US">
              <a:solidFill>
                <a:srgbClr val="000000"/>
              </a:solidFill>
            </a:endParaRPr>
          </a:p>
        </p:txBody>
      </p:sp>
      <p:pic>
        <p:nvPicPr>
          <p:cNvPr id="7" name="Рисунок 6" descr="C:\Documents and Settings\1\Рабочий стол\Фото на  конукрс\_1_Журавль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44409" y="-171400"/>
            <a:ext cx="899592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64087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Муниципальное дошкольное образовательное учреждение</a:t>
            </a:r>
          </a:p>
          <a:p>
            <a:pPr algn="ctr"/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«Детский сад № 12»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9512" y="764704"/>
            <a:ext cx="8341579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0066"/>
                </a:solidFill>
                <a:latin typeface="Calibri" pitchFamily="34" charset="0"/>
              </a:rPr>
              <a:t>Инновационный сетевой проект</a:t>
            </a:r>
          </a:p>
          <a:p>
            <a:pPr algn="ctr"/>
            <a:r>
              <a:rPr lang="ru-RU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«Развитие компетентности</a:t>
            </a:r>
          </a:p>
          <a:p>
            <a:pPr algn="ctr"/>
            <a:r>
              <a:rPr lang="ru-RU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социально-педагогического проектирования</a:t>
            </a:r>
          </a:p>
          <a:p>
            <a:pPr algn="ctr"/>
            <a:r>
              <a:rPr lang="ru-RU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в условиях сетевого взаимодействия»</a:t>
            </a:r>
            <a:endParaRPr lang="ru-RU" sz="32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467544" y="2924944"/>
            <a:ext cx="8154987" cy="1293812"/>
          </a:xfrm>
        </p:spPr>
        <p:txBody>
          <a:bodyPr/>
          <a:lstStyle/>
          <a:p>
            <a:pPr algn="l">
              <a:buFont typeface="Arial" pitchFamily="34" charset="0"/>
              <a:buChar char="•"/>
              <a:defRPr/>
            </a:pPr>
            <a:r>
              <a:rPr lang="ru-RU" sz="2400" b="1" dirty="0" smtClean="0">
                <a:latin typeface="Calibri" pitchFamily="34" charset="0"/>
              </a:rPr>
              <a:t>    </a:t>
            </a:r>
            <a:r>
              <a:rPr lang="ru-RU" sz="2400" b="1" dirty="0" smtClean="0">
                <a:solidFill>
                  <a:srgbClr val="000066"/>
                </a:solidFill>
                <a:latin typeface="Calibri" pitchFamily="34" charset="0"/>
              </a:rPr>
              <a:t>Руководитель проекта:</a:t>
            </a:r>
            <a:r>
              <a:rPr lang="ru-RU" sz="2400" dirty="0" smtClean="0">
                <a:solidFill>
                  <a:srgbClr val="000066"/>
                </a:solidFill>
                <a:latin typeface="Calibri" pitchFamily="34" charset="0"/>
              </a:rPr>
              <a:t/>
            </a:r>
            <a:br>
              <a:rPr lang="ru-RU" sz="2400" dirty="0" smtClean="0">
                <a:solidFill>
                  <a:srgbClr val="000066"/>
                </a:solidFill>
                <a:latin typeface="Calibri" pitchFamily="34" charset="0"/>
              </a:rPr>
            </a:br>
            <a:r>
              <a:rPr lang="ru-RU" sz="2400" b="1" dirty="0" err="1" smtClean="0">
                <a:solidFill>
                  <a:srgbClr val="000066"/>
                </a:solidFill>
                <a:latin typeface="Calibri" pitchFamily="34" charset="0"/>
              </a:rPr>
              <a:t>Бушная</a:t>
            </a:r>
            <a:r>
              <a:rPr lang="ru-RU" sz="2400" b="1" dirty="0" smtClean="0">
                <a:solidFill>
                  <a:srgbClr val="000066"/>
                </a:solidFill>
                <a:latin typeface="Calibri" pitchFamily="34" charset="0"/>
              </a:rPr>
              <a:t> О.В. , </a:t>
            </a:r>
            <a:r>
              <a:rPr lang="ru-RU" sz="2400" dirty="0" smtClean="0">
                <a:solidFill>
                  <a:srgbClr val="000066"/>
                </a:solidFill>
                <a:latin typeface="Calibri" pitchFamily="34" charset="0"/>
              </a:rPr>
              <a:t>директор МОУ «ГЦРО»</a:t>
            </a:r>
            <a:br>
              <a:rPr lang="ru-RU" sz="2400" dirty="0" smtClean="0">
                <a:solidFill>
                  <a:srgbClr val="000066"/>
                </a:solidFill>
                <a:latin typeface="Calibri" pitchFamily="34" charset="0"/>
              </a:rPr>
            </a:br>
            <a:endParaRPr lang="ru-RU" sz="2400" dirty="0">
              <a:solidFill>
                <a:srgbClr val="000066"/>
              </a:solidFill>
              <a:latin typeface="Calibri" pitchFamily="34" charset="0"/>
            </a:endParaRPr>
          </a:p>
        </p:txBody>
      </p:sp>
      <p:sp>
        <p:nvSpPr>
          <p:cNvPr id="14" name="Объект 2"/>
          <p:cNvSpPr>
            <a:spLocks noGrp="1"/>
          </p:cNvSpPr>
          <p:nvPr>
            <p:ph idx="1"/>
          </p:nvPr>
        </p:nvSpPr>
        <p:spPr>
          <a:xfrm>
            <a:off x="1763688" y="3789040"/>
            <a:ext cx="7956550" cy="2318246"/>
          </a:xfrm>
        </p:spPr>
        <p:txBody>
          <a:bodyPr/>
          <a:lstStyle/>
          <a:p>
            <a:r>
              <a:rPr lang="ru-RU" altLang="ru-RU" sz="2400" b="1" dirty="0" smtClean="0">
                <a:solidFill>
                  <a:srgbClr val="000066"/>
                </a:solidFill>
                <a:latin typeface="Calibri" pitchFamily="34" charset="0"/>
              </a:rPr>
              <a:t>Научный консультант проекта: </a:t>
            </a:r>
          </a:p>
          <a:p>
            <a:pPr>
              <a:buNone/>
            </a:pPr>
            <a:r>
              <a:rPr lang="ru-RU" altLang="ru-RU" sz="2400" b="1" dirty="0" err="1" smtClean="0">
                <a:solidFill>
                  <a:srgbClr val="000066"/>
                </a:solidFill>
                <a:latin typeface="Calibri" pitchFamily="34" charset="0"/>
              </a:rPr>
              <a:t>Байбородова</a:t>
            </a:r>
            <a:r>
              <a:rPr lang="ru-RU" altLang="ru-RU" sz="2400" b="1" dirty="0" smtClean="0">
                <a:solidFill>
                  <a:srgbClr val="000066"/>
                </a:solidFill>
                <a:latin typeface="Calibri" pitchFamily="34" charset="0"/>
              </a:rPr>
              <a:t> Л.В. </a:t>
            </a:r>
            <a:r>
              <a:rPr lang="ru-RU" altLang="ru-RU" sz="2400" dirty="0" smtClean="0">
                <a:solidFill>
                  <a:srgbClr val="000066"/>
                </a:solidFill>
                <a:latin typeface="Calibri" pitchFamily="34" charset="0"/>
              </a:rPr>
              <a:t>директор Института педагогики и психологии, заведующий кафедрой педагогических технологий, профессор, доктор педагогических наук.</a:t>
            </a:r>
          </a:p>
          <a:p>
            <a:r>
              <a:rPr lang="ru-RU" altLang="ru-RU" sz="2400" b="1" dirty="0" smtClean="0">
                <a:solidFill>
                  <a:srgbClr val="000066"/>
                </a:solidFill>
                <a:latin typeface="Calibri" pitchFamily="34" charset="0"/>
              </a:rPr>
              <a:t>Консультанты проекта:</a:t>
            </a:r>
          </a:p>
          <a:p>
            <a:pPr>
              <a:buNone/>
            </a:pPr>
            <a:r>
              <a:rPr lang="ru-RU" altLang="ru-RU" sz="2400" b="1" dirty="0" smtClean="0">
                <a:solidFill>
                  <a:srgbClr val="000066"/>
                </a:solidFill>
                <a:latin typeface="Calibri" pitchFamily="34" charset="0"/>
              </a:rPr>
              <a:t> Богомолова Л.В., </a:t>
            </a:r>
            <a:r>
              <a:rPr lang="ru-RU" altLang="ru-RU" sz="2400" dirty="0" smtClean="0">
                <a:solidFill>
                  <a:srgbClr val="000066"/>
                </a:solidFill>
                <a:latin typeface="Calibri" pitchFamily="34" charset="0"/>
              </a:rPr>
              <a:t>методист МОУ «ГЦРО»</a:t>
            </a:r>
          </a:p>
          <a:p>
            <a:pPr>
              <a:buNone/>
            </a:pPr>
            <a:r>
              <a:rPr lang="ru-RU" altLang="ru-RU" sz="2400" b="1" dirty="0" smtClean="0">
                <a:solidFill>
                  <a:srgbClr val="000066"/>
                </a:solidFill>
                <a:latin typeface="Calibri" pitchFamily="34" charset="0"/>
              </a:rPr>
              <a:t> Хабарова О.Е., </a:t>
            </a:r>
            <a:r>
              <a:rPr lang="ru-RU" altLang="ru-RU" sz="2400" dirty="0" smtClean="0">
                <a:solidFill>
                  <a:srgbClr val="000066"/>
                </a:solidFill>
                <a:latin typeface="Calibri" pitchFamily="34" charset="0"/>
              </a:rPr>
              <a:t>методист МОУ «ГЦРО»</a:t>
            </a:r>
          </a:p>
          <a:p>
            <a:endParaRPr lang="ru-RU" altLang="ru-RU" dirty="0" smtClean="0"/>
          </a:p>
          <a:p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141952271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Давыдова\Desktop\ФОН\bg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4168" y="404664"/>
            <a:ext cx="2468960" cy="36004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" name="Рисунок 5" descr="C:\Documents and Settings\1\Рабочий стол\Фото на  конукрс\_1_Журавль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87372" y="94320"/>
            <a:ext cx="650041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323528" y="975011"/>
            <a:ext cx="8820472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3399"/>
                </a:solidFill>
                <a:effectLst/>
                <a:ea typeface="Calibri" pitchFamily="34" charset="0"/>
                <a:cs typeface="Times New Roman" pitchFamily="18" charset="0"/>
              </a:rPr>
              <a:t>Возникновение индивидуальной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rgbClr val="003399"/>
                </a:solidFill>
                <a:effectLst/>
                <a:ea typeface="Calibri" pitchFamily="34" charset="0"/>
                <a:cs typeface="Times New Roman" pitchFamily="18" charset="0"/>
              </a:rPr>
              <a:t> педагогической ситуации (ИПС)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3399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3399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3399"/>
                </a:solidFill>
                <a:effectLst/>
                <a:ea typeface="Calibri" pitchFamily="34" charset="0"/>
                <a:cs typeface="Times New Roman" pitchFamily="18" charset="0"/>
              </a:rPr>
              <a:t>Этап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3399"/>
                </a:solidFill>
                <a:effectLst/>
                <a:ea typeface="Calibri" pitchFamily="34" charset="0"/>
                <a:cs typeface="Times New Roman" pitchFamily="18" charset="0"/>
              </a:rPr>
              <a:t>проблематизации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3399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3399"/>
                </a:solidFill>
                <a:effectLst/>
                <a:ea typeface="Calibri" pitchFamily="34" charset="0"/>
                <a:cs typeface="Times New Roman" pitchFamily="18" charset="0"/>
              </a:rPr>
              <a:t>Организация  работы Информационно-аналитического службы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3399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3399"/>
                </a:solidFill>
                <a:effectLst/>
                <a:ea typeface="Calibri" pitchFamily="34" charset="0"/>
                <a:cs typeface="Times New Roman" pitchFamily="18" charset="0"/>
              </a:rPr>
              <a:t>Этап моделирования социально- педагогического проекта.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3399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3399"/>
                </a:solidFill>
                <a:effectLst/>
                <a:ea typeface="Calibri" pitchFamily="34" charset="0"/>
                <a:cs typeface="Times New Roman" pitchFamily="18" charset="0"/>
              </a:rPr>
              <a:t>           -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3399"/>
                </a:solidFill>
                <a:effectLst/>
                <a:ea typeface="Calibri" pitchFamily="34" charset="0"/>
                <a:cs typeface="Times New Roman" pitchFamily="18" charset="0"/>
              </a:rPr>
              <a:t>целеполагание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3399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000" b="1" dirty="0" smtClean="0">
                <a:solidFill>
                  <a:srgbClr val="003399"/>
                </a:solidFill>
                <a:ea typeface="Times New Roman" pitchFamily="18" charset="0"/>
                <a:cs typeface="Times New Roman" pitchFamily="18" charset="0"/>
              </a:rPr>
              <a:t>        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3399"/>
                </a:solidFill>
                <a:effectLst/>
                <a:ea typeface="Times New Roman" pitchFamily="18" charset="0"/>
                <a:cs typeface="Times New Roman" pitchFamily="18" charset="0"/>
              </a:rPr>
              <a:t> - выдвижение гипотезы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3399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3399"/>
                </a:solidFill>
                <a:effectLst/>
                <a:ea typeface="Calibri" pitchFamily="34" charset="0"/>
                <a:cs typeface="Times New Roman" pitchFamily="18" charset="0"/>
              </a:rPr>
              <a:t>Выдвижение идей по реализации проекта 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3399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2000" b="1" dirty="0" smtClean="0">
                <a:solidFill>
                  <a:srgbClr val="003399"/>
                </a:solidFill>
                <a:ea typeface="Calibri" pitchFamily="34" charset="0"/>
                <a:cs typeface="Times New Roman" pitchFamily="18" charset="0"/>
              </a:rPr>
              <a:t>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3399"/>
                </a:solidFill>
                <a:effectLst/>
                <a:ea typeface="Calibri" pitchFamily="34" charset="0"/>
                <a:cs typeface="Times New Roman" pitchFamily="18" charset="0"/>
              </a:rPr>
              <a:t>пределение </a:t>
            </a:r>
            <a:r>
              <a:rPr lang="ru-RU" sz="2000" b="1" dirty="0" smtClean="0">
                <a:solidFill>
                  <a:srgbClr val="003399"/>
                </a:solidFill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3399"/>
                </a:solidFill>
                <a:effectLst/>
                <a:ea typeface="Calibri" pitchFamily="34" charset="0"/>
                <a:cs typeface="Times New Roman" pitchFamily="18" charset="0"/>
              </a:rPr>
              <a:t>амысла проекта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3399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3399"/>
                </a:solidFill>
                <a:effectLst/>
                <a:ea typeface="Calibri" pitchFamily="34" charset="0"/>
                <a:cs typeface="Times New Roman" pitchFamily="18" charset="0"/>
              </a:rPr>
              <a:t>Постановка задач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3399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2000" b="1" dirty="0" smtClean="0">
                <a:solidFill>
                  <a:srgbClr val="003399"/>
                </a:solidFill>
                <a:ea typeface="Calibri" pitchFamily="34" charset="0"/>
                <a:cs typeface="Times New Roman" pitchFamily="18" charset="0"/>
              </a:rPr>
              <a:t>П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3399"/>
                </a:solidFill>
                <a:effectLst/>
                <a:ea typeface="Calibri" pitchFamily="34" charset="0"/>
                <a:cs typeface="Times New Roman" pitchFamily="18" charset="0"/>
              </a:rPr>
              <a:t>ланирование состава  участников проекта, привлечение социальных партнеров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3399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2000" b="1" dirty="0" smtClean="0">
                <a:solidFill>
                  <a:srgbClr val="003399"/>
                </a:solidFill>
                <a:ea typeface="Calibri" pitchFamily="34" charset="0"/>
                <a:cs typeface="Times New Roman" pitchFamily="18" charset="0"/>
              </a:rPr>
              <a:t>П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3399"/>
                </a:solidFill>
                <a:effectLst/>
                <a:ea typeface="Calibri" pitchFamily="34" charset="0"/>
                <a:cs typeface="Times New Roman" pitchFamily="18" charset="0"/>
              </a:rPr>
              <a:t>ланирование материально- технического оснащения  проекта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3399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3399"/>
                </a:solidFill>
                <a:effectLst/>
                <a:ea typeface="Calibri" pitchFamily="34" charset="0"/>
                <a:cs typeface="Times New Roman" pitchFamily="18" charset="0"/>
              </a:rPr>
              <a:t>Реализация проекта  (подготовительный  и основной этапы )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003399"/>
                </a:solidFill>
              </a:rPr>
              <a:t>Рефлексия  деятельности 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003399"/>
                </a:solidFill>
              </a:rPr>
              <a:t>Оформление результатов социально – педагогического  проекта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003399"/>
                </a:solidFill>
              </a:rPr>
              <a:t>Транслирование и применение положительного опыта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3399"/>
              </a:solidFill>
              <a:effectLst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260648"/>
            <a:ext cx="56727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0066"/>
                </a:solidFill>
              </a:rPr>
              <a:t>Алгоритм реализации проекта</a:t>
            </a:r>
            <a:endParaRPr lang="ru-RU" sz="3200" b="1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448039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Давыдова\Desktop\ФОН\bg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24544" y="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4168" y="404664"/>
            <a:ext cx="2468960" cy="36004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" name="Рисунок 5" descr="C:\Documents and Settings\1\Рабочий стол\Фото на  конукрс\_1_Журавль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87372" y="94320"/>
            <a:ext cx="650041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251520" y="764704"/>
            <a:ext cx="8147248" cy="5433467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sz="3800" b="1" dirty="0" smtClean="0">
                <a:solidFill>
                  <a:srgbClr val="000066"/>
                </a:solidFill>
              </a:rPr>
              <a:t>На подготовительном этапе осуществляется:</a:t>
            </a:r>
          </a:p>
          <a:p>
            <a:pPr>
              <a:buNone/>
            </a:pPr>
            <a:endParaRPr lang="ru-RU" sz="3800" b="1" dirty="0" smtClean="0">
              <a:solidFill>
                <a:srgbClr val="000066"/>
              </a:solidFill>
            </a:endParaRPr>
          </a:p>
          <a:p>
            <a:r>
              <a:rPr lang="ru-RU" b="1" dirty="0" smtClean="0">
                <a:solidFill>
                  <a:srgbClr val="000066"/>
                </a:solidFill>
              </a:rPr>
              <a:t>- Подбор  различных форм и методов социализации и индивидуализации в образовательном процессе;</a:t>
            </a:r>
          </a:p>
          <a:p>
            <a:endParaRPr lang="ru-RU" sz="1200" b="1" dirty="0" smtClean="0">
              <a:solidFill>
                <a:srgbClr val="000066"/>
              </a:solidFill>
            </a:endParaRPr>
          </a:p>
          <a:p>
            <a:r>
              <a:rPr lang="ru-RU" b="1" dirty="0" smtClean="0">
                <a:solidFill>
                  <a:srgbClr val="000066"/>
                </a:solidFill>
              </a:rPr>
              <a:t>- Подготовка и организация педагогического пространства для социализации-индивидуализации детей;</a:t>
            </a:r>
          </a:p>
          <a:p>
            <a:endParaRPr lang="ru-RU" sz="1200" b="1" dirty="0" smtClean="0">
              <a:solidFill>
                <a:srgbClr val="000066"/>
              </a:solidFill>
            </a:endParaRPr>
          </a:p>
          <a:p>
            <a:r>
              <a:rPr lang="ru-RU" b="1" dirty="0" smtClean="0">
                <a:solidFill>
                  <a:srgbClr val="000066"/>
                </a:solidFill>
              </a:rPr>
              <a:t>- Прогнозирование  работы  по индивидуальной коррекции имеющихся социально-личностных проблем (по рекомендации специалистов);</a:t>
            </a:r>
          </a:p>
          <a:p>
            <a:endParaRPr lang="ru-RU" b="1" dirty="0" smtClean="0">
              <a:solidFill>
                <a:srgbClr val="000066"/>
              </a:solidFill>
            </a:endParaRPr>
          </a:p>
          <a:p>
            <a:r>
              <a:rPr lang="ru-RU" b="1" dirty="0" smtClean="0">
                <a:solidFill>
                  <a:srgbClr val="000066"/>
                </a:solidFill>
              </a:rPr>
              <a:t>-Разработка ИОС по социализации и индивидуализации в ходе  образовательного процесса </a:t>
            </a:r>
          </a:p>
          <a:p>
            <a:pPr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4187162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Давыдова\Desktop\ФОН\bg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24544" y="-1714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4168" y="404664"/>
            <a:ext cx="2468960" cy="36004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" name="Рисунок 5" descr="C:\Documents and Settings\1\Рабочий стол\Фото на  конукрс\_1_Журавль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87372" y="94320"/>
            <a:ext cx="650041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0" y="404664"/>
            <a:ext cx="8867328" cy="5949280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sz="5100" b="1" dirty="0" smtClean="0">
                <a:solidFill>
                  <a:srgbClr val="000066"/>
                </a:solidFill>
              </a:rPr>
              <a:t>Основной этап реализации проекта </a:t>
            </a:r>
          </a:p>
          <a:p>
            <a:pPr>
              <a:buNone/>
            </a:pPr>
            <a:endParaRPr lang="ru-RU" sz="4500" dirty="0" smtClean="0">
              <a:solidFill>
                <a:srgbClr val="000066"/>
              </a:solidFill>
            </a:endParaRPr>
          </a:p>
          <a:p>
            <a:pPr>
              <a:buNone/>
            </a:pPr>
            <a:r>
              <a:rPr lang="ru-RU" sz="3800" b="1" dirty="0" smtClean="0">
                <a:solidFill>
                  <a:srgbClr val="000066"/>
                </a:solidFill>
              </a:rPr>
              <a:t>Создание  ИОС  в контексте группы  подразумевает  вариативную тактику педагогической деятельности:</a:t>
            </a:r>
          </a:p>
          <a:p>
            <a:r>
              <a:rPr lang="ru-RU" sz="3800" dirty="0" smtClean="0">
                <a:solidFill>
                  <a:srgbClr val="000066"/>
                </a:solidFill>
              </a:rPr>
              <a:t>-   </a:t>
            </a:r>
            <a:r>
              <a:rPr lang="ru-RU" sz="4400" dirty="0" smtClean="0">
                <a:solidFill>
                  <a:srgbClr val="000066"/>
                </a:solidFill>
              </a:rPr>
              <a:t>использование  гибкого сочетания индивидуализирующих и социализирующих аспектов с учётом задач и хода развития индивидуальности  ребёнка; </a:t>
            </a:r>
          </a:p>
          <a:p>
            <a:r>
              <a:rPr lang="ru-RU" sz="4400" dirty="0" smtClean="0">
                <a:solidFill>
                  <a:srgbClr val="000066"/>
                </a:solidFill>
              </a:rPr>
              <a:t>- сочетание различных форм образовательной деятельности с детьми;</a:t>
            </a:r>
          </a:p>
          <a:p>
            <a:r>
              <a:rPr lang="ru-RU" sz="4400" dirty="0" smtClean="0">
                <a:solidFill>
                  <a:srgbClr val="000066"/>
                </a:solidFill>
              </a:rPr>
              <a:t>-  разнообразие видов детской деятельности, социализирующей, индивидуализирующей и </a:t>
            </a:r>
            <a:r>
              <a:rPr lang="ru-RU" sz="4400" dirty="0" err="1" smtClean="0">
                <a:solidFill>
                  <a:srgbClr val="000066"/>
                </a:solidFill>
              </a:rPr>
              <a:t>рефлексирующей</a:t>
            </a:r>
            <a:r>
              <a:rPr lang="ru-RU" sz="4400" dirty="0" smtClean="0">
                <a:solidFill>
                  <a:srgbClr val="000066"/>
                </a:solidFill>
              </a:rPr>
              <a:t> направленности; </a:t>
            </a:r>
          </a:p>
          <a:p>
            <a:r>
              <a:rPr lang="ru-RU" sz="4400" dirty="0" smtClean="0">
                <a:solidFill>
                  <a:srgbClr val="000066"/>
                </a:solidFill>
              </a:rPr>
              <a:t>- использование различных  форм и ситуаций общения и взаимодействия ребёнка с взрослым, сверстником;</a:t>
            </a:r>
          </a:p>
          <a:p>
            <a:r>
              <a:rPr lang="ru-RU" sz="4400" dirty="0" smtClean="0">
                <a:solidFill>
                  <a:srgbClr val="000066"/>
                </a:solidFill>
              </a:rPr>
              <a:t>- сочетание совместной деятельности взрослого с ребёнком и самостоятельной деятельности детей; </a:t>
            </a:r>
          </a:p>
          <a:p>
            <a:r>
              <a:rPr lang="ru-RU" sz="4400" dirty="0" smtClean="0">
                <a:solidFill>
                  <a:srgbClr val="000066"/>
                </a:solidFill>
              </a:rPr>
              <a:t>- сочетание различных  методов и приёмов педагогической деятельности</a:t>
            </a:r>
          </a:p>
          <a:p>
            <a:endParaRPr lang="ru-RU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187162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Давыдова\Desktop\ФОН\bg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4168" y="404664"/>
            <a:ext cx="2468960" cy="36004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1520" y="584684"/>
            <a:ext cx="7859216" cy="58326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000066"/>
                </a:solidFill>
                <a:cs typeface="Times New Roman" panose="02020603050405020304" pitchFamily="18" charset="0"/>
              </a:rPr>
              <a:t>Индивидуальная образовательная ситуация </a:t>
            </a:r>
            <a:endParaRPr lang="ru-RU" b="1" dirty="0">
              <a:solidFill>
                <a:srgbClr val="000066"/>
              </a:solidFill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C:\Documents and Settings\1\Рабочий стол\Фото на  конукрс\_1_Журавль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87372" y="94320"/>
            <a:ext cx="650041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79511" y="1484784"/>
            <a:ext cx="857657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2400" b="1" dirty="0">
                <a:solidFill>
                  <a:srgbClr val="003399"/>
                </a:solidFill>
              </a:rPr>
              <a:t>о</a:t>
            </a:r>
            <a:r>
              <a:rPr lang="ru-RU" sz="2400" b="1" dirty="0" smtClean="0">
                <a:solidFill>
                  <a:srgbClr val="003399"/>
                </a:solidFill>
              </a:rPr>
              <a:t>сновная  единица педагогического процесса детского,  </a:t>
            </a:r>
          </a:p>
          <a:p>
            <a:r>
              <a:rPr lang="ru-RU" sz="2400" b="1" dirty="0" smtClean="0">
                <a:solidFill>
                  <a:srgbClr val="003399"/>
                </a:solidFill>
              </a:rPr>
              <a:t>форма совместной деятельности педагога и детей, </a:t>
            </a:r>
          </a:p>
          <a:p>
            <a:r>
              <a:rPr lang="ru-RU" sz="2400" b="1" dirty="0" smtClean="0">
                <a:solidFill>
                  <a:srgbClr val="003399"/>
                </a:solidFill>
              </a:rPr>
              <a:t>которая планируется и целенаправленно</a:t>
            </a:r>
          </a:p>
          <a:p>
            <a:r>
              <a:rPr lang="ru-RU" sz="2400" b="1" dirty="0">
                <a:solidFill>
                  <a:srgbClr val="003399"/>
                </a:solidFill>
              </a:rPr>
              <a:t>о</a:t>
            </a:r>
            <a:r>
              <a:rPr lang="ru-RU" sz="2400" b="1" dirty="0" smtClean="0">
                <a:solidFill>
                  <a:srgbClr val="003399"/>
                </a:solidFill>
              </a:rPr>
              <a:t>рганизуется педагогом с целью решения определенных задач развития, воспитания в различных  видах детской деятельности.</a:t>
            </a:r>
            <a:endParaRPr lang="ru-RU" sz="2400" b="1" dirty="0">
              <a:solidFill>
                <a:srgbClr val="003399"/>
              </a:solidFill>
            </a:endParaRPr>
          </a:p>
        </p:txBody>
      </p:sp>
      <p:pic>
        <p:nvPicPr>
          <p:cNvPr id="44034" name="Picture 2" descr="https://media.licdn.com/mpr/mpr/AAEAAQAAAAAAAAaOAAAAJGU3NGQ4MzNkLWI2ZmMtNDBhMC1hNjQ3LWJjZGVlN2ZlYzVmY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3717032"/>
            <a:ext cx="3456384" cy="19807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44187162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Давыдова\Desktop\ФОН\bg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247166"/>
            <a:ext cx="8568952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00FF"/>
                </a:solidFill>
              </a:rPr>
              <a:t>Результаты</a:t>
            </a:r>
            <a:r>
              <a:rPr lang="ru-RU" sz="2800" b="1" dirty="0" smtClean="0">
                <a:solidFill>
                  <a:srgbClr val="0000FF"/>
                </a:solidFill>
              </a:rPr>
              <a:t>:</a:t>
            </a:r>
          </a:p>
          <a:p>
            <a:endParaRPr lang="ru-RU" dirty="0"/>
          </a:p>
          <a:p>
            <a:r>
              <a:rPr lang="ru-RU" b="1" i="1" dirty="0" smtClean="0">
                <a:solidFill>
                  <a:srgbClr val="0000FF"/>
                </a:solidFill>
              </a:rPr>
              <a:t> На </a:t>
            </a:r>
            <a:r>
              <a:rPr lang="ru-RU" b="1" i="1" dirty="0">
                <a:solidFill>
                  <a:srgbClr val="0000FF"/>
                </a:solidFill>
              </a:rPr>
              <a:t>уровне педагогов:</a:t>
            </a:r>
            <a:endParaRPr lang="ru-RU" i="1" dirty="0">
              <a:solidFill>
                <a:srgbClr val="0000FF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0066"/>
                </a:solidFill>
              </a:rPr>
              <a:t> </a:t>
            </a:r>
            <a:r>
              <a:rPr lang="ru-RU" b="1" dirty="0">
                <a:solidFill>
                  <a:srgbClr val="000066"/>
                </a:solidFill>
              </a:rPr>
              <a:t>позитивное изменение мотивации педагогов, </a:t>
            </a:r>
            <a:r>
              <a:rPr lang="ru-RU" b="1" dirty="0" smtClean="0">
                <a:solidFill>
                  <a:srgbClr val="000066"/>
                </a:solidFill>
              </a:rPr>
              <a:t>готовности </a:t>
            </a:r>
            <a:r>
              <a:rPr lang="ru-RU" b="1" dirty="0">
                <a:solidFill>
                  <a:srgbClr val="000066"/>
                </a:solidFill>
              </a:rPr>
              <a:t>к </a:t>
            </a:r>
            <a:r>
              <a:rPr lang="ru-RU" b="1" dirty="0" smtClean="0">
                <a:solidFill>
                  <a:srgbClr val="000066"/>
                </a:solidFill>
              </a:rPr>
              <a:t>саморазвитию</a:t>
            </a:r>
            <a:endParaRPr lang="ru-RU" b="1" dirty="0">
              <a:solidFill>
                <a:srgbClr val="000066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000066"/>
                </a:solidFill>
              </a:rPr>
              <a:t> повышение </a:t>
            </a:r>
            <a:r>
              <a:rPr lang="ru-RU" b="1" dirty="0">
                <a:solidFill>
                  <a:srgbClr val="000066"/>
                </a:solidFill>
              </a:rPr>
              <a:t>уровня  </a:t>
            </a:r>
            <a:r>
              <a:rPr lang="ru-RU" b="1" dirty="0" smtClean="0">
                <a:solidFill>
                  <a:srgbClr val="000066"/>
                </a:solidFill>
              </a:rPr>
              <a:t>личностных педагогических  </a:t>
            </a:r>
            <a:r>
              <a:rPr lang="ru-RU" b="1" dirty="0">
                <a:solidFill>
                  <a:srgbClr val="000066"/>
                </a:solidFill>
              </a:rPr>
              <a:t>компетенций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000066"/>
                </a:solidFill>
              </a:rPr>
              <a:t> умение  </a:t>
            </a:r>
            <a:r>
              <a:rPr lang="ru-RU" b="1" dirty="0">
                <a:solidFill>
                  <a:srgbClr val="000066"/>
                </a:solidFill>
              </a:rPr>
              <a:t>применять алгоритмы   решения различных  образовательных  </a:t>
            </a:r>
            <a:r>
              <a:rPr lang="ru-RU" b="1" dirty="0" smtClean="0">
                <a:solidFill>
                  <a:srgbClr val="000066"/>
                </a:solidFill>
              </a:rPr>
              <a:t>ситуаций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000" dirty="0">
              <a:solidFill>
                <a:srgbClr val="000066"/>
              </a:solidFill>
            </a:endParaRPr>
          </a:p>
          <a:p>
            <a:r>
              <a:rPr lang="ru-RU" b="1" i="1" dirty="0" smtClean="0">
                <a:solidFill>
                  <a:srgbClr val="0000FF"/>
                </a:solidFill>
              </a:rPr>
              <a:t> На </a:t>
            </a:r>
            <a:r>
              <a:rPr lang="ru-RU" b="1" i="1" dirty="0">
                <a:solidFill>
                  <a:srgbClr val="0000FF"/>
                </a:solidFill>
              </a:rPr>
              <a:t>уровне детей:</a:t>
            </a:r>
            <a:endParaRPr lang="ru-RU" i="1" dirty="0">
              <a:solidFill>
                <a:srgbClr val="0000FF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 smtClean="0"/>
              <a:t> </a:t>
            </a:r>
            <a:r>
              <a:rPr lang="ru-RU" b="1" dirty="0" smtClean="0">
                <a:solidFill>
                  <a:srgbClr val="000066"/>
                </a:solidFill>
              </a:rPr>
              <a:t>позитивная </a:t>
            </a:r>
            <a:r>
              <a:rPr lang="ru-RU" b="1" dirty="0">
                <a:solidFill>
                  <a:srgbClr val="000066"/>
                </a:solidFill>
              </a:rPr>
              <a:t>социализация детей в </a:t>
            </a:r>
            <a:r>
              <a:rPr lang="ru-RU" b="1" dirty="0" smtClean="0">
                <a:solidFill>
                  <a:srgbClr val="000066"/>
                </a:solidFill>
              </a:rPr>
              <a:t>группах: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000066"/>
                </a:solidFill>
              </a:rPr>
              <a:t> снижение </a:t>
            </a:r>
            <a:r>
              <a:rPr lang="ru-RU" b="1" dirty="0">
                <a:solidFill>
                  <a:srgbClr val="000066"/>
                </a:solidFill>
              </a:rPr>
              <a:t>количества </a:t>
            </a:r>
            <a:r>
              <a:rPr lang="ru-RU" b="1" dirty="0" smtClean="0">
                <a:solidFill>
                  <a:srgbClr val="000066"/>
                </a:solidFill>
              </a:rPr>
              <a:t>детей- дезадаптантов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000066"/>
                </a:solidFill>
              </a:rPr>
              <a:t> </a:t>
            </a:r>
            <a:r>
              <a:rPr lang="ru-RU" b="1" dirty="0" smtClean="0">
                <a:solidFill>
                  <a:srgbClr val="000066"/>
                </a:solidFill>
              </a:rPr>
              <a:t>уровня </a:t>
            </a:r>
            <a:r>
              <a:rPr lang="ru-RU" b="1" dirty="0">
                <a:solidFill>
                  <a:srgbClr val="000066"/>
                </a:solidFill>
              </a:rPr>
              <a:t>напряженности в </a:t>
            </a:r>
            <a:r>
              <a:rPr lang="ru-RU" b="1" dirty="0" smtClean="0">
                <a:solidFill>
                  <a:srgbClr val="000066"/>
                </a:solidFill>
              </a:rPr>
              <a:t>группах</a:t>
            </a:r>
            <a:endParaRPr lang="ru-RU" b="1" dirty="0">
              <a:solidFill>
                <a:srgbClr val="000066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000066"/>
                </a:solidFill>
              </a:rPr>
              <a:t> </a:t>
            </a:r>
            <a:r>
              <a:rPr lang="ru-RU" b="1" dirty="0" smtClean="0">
                <a:solidFill>
                  <a:srgbClr val="000066"/>
                </a:solidFill>
              </a:rPr>
              <a:t>уменьшение психосоматических заболеваний</a:t>
            </a:r>
            <a:endParaRPr lang="ru-RU" b="1" dirty="0">
              <a:solidFill>
                <a:srgbClr val="000066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000066"/>
                </a:solidFill>
              </a:rPr>
              <a:t> </a:t>
            </a:r>
            <a:r>
              <a:rPr lang="ru-RU" b="1" dirty="0" smtClean="0">
                <a:solidFill>
                  <a:srgbClr val="000066"/>
                </a:solidFill>
              </a:rPr>
              <a:t>увеличение  </a:t>
            </a:r>
            <a:r>
              <a:rPr lang="ru-RU" b="1" dirty="0">
                <a:solidFill>
                  <a:srgbClr val="000066"/>
                </a:solidFill>
              </a:rPr>
              <a:t>посещаемости в </a:t>
            </a:r>
            <a:r>
              <a:rPr lang="ru-RU" b="1" dirty="0" smtClean="0">
                <a:solidFill>
                  <a:srgbClr val="000066"/>
                </a:solidFill>
              </a:rPr>
              <a:t>группах</a:t>
            </a:r>
            <a:endParaRPr lang="ru-RU" b="1" dirty="0">
              <a:solidFill>
                <a:srgbClr val="000066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000" dirty="0"/>
          </a:p>
          <a:p>
            <a:r>
              <a:rPr lang="ru-RU" b="1" i="1" dirty="0" smtClean="0">
                <a:solidFill>
                  <a:srgbClr val="0000FF"/>
                </a:solidFill>
              </a:rPr>
              <a:t> На </a:t>
            </a:r>
            <a:r>
              <a:rPr lang="ru-RU" b="1" i="1" dirty="0">
                <a:solidFill>
                  <a:srgbClr val="0000FF"/>
                </a:solidFill>
              </a:rPr>
              <a:t>уровне родителей:</a:t>
            </a:r>
            <a:endParaRPr lang="ru-RU" i="1" dirty="0">
              <a:solidFill>
                <a:srgbClr val="0000FF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000066"/>
                </a:solidFill>
              </a:rPr>
              <a:t>удовлетворенность </a:t>
            </a:r>
            <a:r>
              <a:rPr lang="ru-RU" b="1" dirty="0">
                <a:solidFill>
                  <a:srgbClr val="000066"/>
                </a:solidFill>
              </a:rPr>
              <a:t>родителей качеством образования и  взаимоотношениями ребенка в </a:t>
            </a:r>
            <a:r>
              <a:rPr lang="ru-RU" b="1" dirty="0" smtClean="0">
                <a:solidFill>
                  <a:srgbClr val="000066"/>
                </a:solidFill>
              </a:rPr>
              <a:t>коллективе</a:t>
            </a:r>
            <a:endParaRPr lang="ru-RU" b="1" dirty="0">
              <a:solidFill>
                <a:srgbClr val="000066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000066"/>
                </a:solidFill>
              </a:rPr>
              <a:t>повышение  </a:t>
            </a:r>
            <a:r>
              <a:rPr lang="ru-RU" b="1" dirty="0">
                <a:solidFill>
                  <a:srgbClr val="000066"/>
                </a:solidFill>
              </a:rPr>
              <a:t>роли родителя, как полноправного участника образовательного </a:t>
            </a:r>
            <a:r>
              <a:rPr lang="ru-RU" b="1" dirty="0" smtClean="0">
                <a:solidFill>
                  <a:srgbClr val="000066"/>
                </a:solidFill>
              </a:rPr>
              <a:t>процесса</a:t>
            </a:r>
          </a:p>
          <a:p>
            <a:endParaRPr lang="ru-RU" sz="1000" dirty="0"/>
          </a:p>
          <a:p>
            <a:r>
              <a:rPr lang="ru-RU" sz="1000" b="1" i="1" dirty="0">
                <a:solidFill>
                  <a:srgbClr val="0000FF"/>
                </a:solidFill>
              </a:rPr>
              <a:t> </a:t>
            </a:r>
            <a:r>
              <a:rPr lang="ru-RU" sz="1000" b="1" i="1" dirty="0" smtClean="0">
                <a:solidFill>
                  <a:srgbClr val="0000FF"/>
                </a:solidFill>
              </a:rPr>
              <a:t> </a:t>
            </a:r>
            <a:r>
              <a:rPr lang="ru-RU" b="1" i="1" dirty="0" smtClean="0">
                <a:solidFill>
                  <a:srgbClr val="0000FF"/>
                </a:solidFill>
              </a:rPr>
              <a:t>На </a:t>
            </a:r>
            <a:r>
              <a:rPr lang="ru-RU" b="1" i="1" dirty="0">
                <a:solidFill>
                  <a:srgbClr val="0000FF"/>
                </a:solidFill>
              </a:rPr>
              <a:t>уровне Социальных партнеров</a:t>
            </a:r>
            <a:r>
              <a:rPr lang="ru-RU" b="1" i="1" dirty="0" smtClean="0">
                <a:solidFill>
                  <a:srgbClr val="0000FF"/>
                </a:solidFill>
              </a:rPr>
              <a:t>:</a:t>
            </a:r>
            <a:endParaRPr lang="ru-RU" i="1" dirty="0">
              <a:solidFill>
                <a:srgbClr val="0000FF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 smtClean="0"/>
              <a:t> </a:t>
            </a:r>
            <a:r>
              <a:rPr lang="ru-RU" b="1" dirty="0">
                <a:solidFill>
                  <a:srgbClr val="000066"/>
                </a:solidFill>
              </a:rPr>
              <a:t>повышение имиджа детского сада, его статуса в социуме.</a:t>
            </a:r>
          </a:p>
        </p:txBody>
      </p:sp>
      <p:pic>
        <p:nvPicPr>
          <p:cNvPr id="4" name="Рисунок 3" descr="C:\Documents and Settings\1\Рабочий стол\Фото на  конукрс\_1_Журавль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0"/>
            <a:ext cx="650041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 descr="&amp;Kcy;&amp;acy;&amp;rcy;&amp;tcy;&amp;icy;&amp;ncy;&amp;kcy;&amp;icy; &amp;pcy;&amp;ocy; &amp;zcy;&amp;acy;&amp;pcy;&amp;rcy;&amp;ocy;&amp;scy;&amp;ucy; &amp;pcy;&amp;acy;&amp;zcy;&amp;lcy;&amp;ycy; &amp;vcy;&amp;iecy;&amp;kcy;&amp;tcy;&amp;ocy;&amp;rcy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50860" y="5534255"/>
            <a:ext cx="1323745" cy="1323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214625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Давыдова\Desktop\ФОН\bg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1052736"/>
            <a:ext cx="9289033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00FF"/>
                </a:solidFill>
              </a:rPr>
              <a:t>Продукты</a:t>
            </a:r>
            <a:r>
              <a:rPr lang="ru-RU" sz="3200" b="1" dirty="0" smtClean="0">
                <a:solidFill>
                  <a:srgbClr val="0000FF"/>
                </a:solidFill>
              </a:rPr>
              <a:t>:</a:t>
            </a:r>
          </a:p>
          <a:p>
            <a:pPr marL="457200" lvl="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rgbClr val="000066"/>
                </a:solidFill>
              </a:rPr>
              <a:t>Разработан  </a:t>
            </a:r>
            <a:r>
              <a:rPr lang="ru-RU" sz="2400" b="1" dirty="0">
                <a:solidFill>
                  <a:srgbClr val="000066"/>
                </a:solidFill>
              </a:rPr>
              <a:t>пакет нормативно- правовых документов, регламентирующих процесс создания вариативной среды ДОУ.</a:t>
            </a:r>
          </a:p>
          <a:p>
            <a:pPr marL="457200" lvl="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rgbClr val="000066"/>
                </a:solidFill>
              </a:rPr>
              <a:t>Разработана и описана модель вариативной среды ДОУ.</a:t>
            </a:r>
          </a:p>
          <a:p>
            <a:pPr marL="457200" lvl="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rgbClr val="000066"/>
                </a:solidFill>
              </a:rPr>
              <a:t>Разработаны и апробированы интегрированные проекты, индивидуальные маршруты, алгоритмы по позитивной социализации детей.</a:t>
            </a:r>
          </a:p>
          <a:p>
            <a:pPr marL="457200" lvl="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rgbClr val="000066"/>
                </a:solidFill>
              </a:rPr>
              <a:t>Создан банк данных </a:t>
            </a:r>
            <a:r>
              <a:rPr lang="ru-RU" sz="2400" b="1" dirty="0" smtClean="0">
                <a:solidFill>
                  <a:srgbClr val="000066"/>
                </a:solidFill>
              </a:rPr>
              <a:t>решений индивидуальных </a:t>
            </a:r>
            <a:r>
              <a:rPr lang="ru-RU" sz="2400" b="1" dirty="0">
                <a:solidFill>
                  <a:srgbClr val="000066"/>
                </a:solidFill>
              </a:rPr>
              <a:t>образовательных ситуаций.</a:t>
            </a:r>
          </a:p>
          <a:p>
            <a:endParaRPr lang="ru-RU" sz="2400" dirty="0"/>
          </a:p>
          <a:p>
            <a:r>
              <a:rPr lang="ru-RU" dirty="0"/>
              <a:t> </a:t>
            </a:r>
          </a:p>
        </p:txBody>
      </p:sp>
      <p:pic>
        <p:nvPicPr>
          <p:cNvPr id="4" name="Рисунок 3" descr="C:\Documents and Settings\1\Рабочий стол\Фото на  конукрс\_1_Журавль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3885" y="-144016"/>
            <a:ext cx="650041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http://sumy.jobcafe.ru/upload/%D0%B8%20%D0%B4%D0%B5%D0%BB%D0%BE%D0%BF%D1%80%D0%BE%D0%B8%D0%B7%D0%B2%D0%BE%D0%B4%D1%81%D1%82%D0%B2%D0%BE/77%20%D0%A0%D0%B0%D0%B7%D0%BD%D0%BE%D0%B2%D0%B8%D0%B4%D0%BD%D0%BE%D1%81%D1%82%D0%B8%20%D1%81%D1%82%D1%80%D0%B0%D1%82%D0%B5%D0%B3%D0%B8%D0%B9%20%D1%83%D0%BF%D1%80%D0%B0%D0%B2%D0%BB%D0%B5%D0%BD%D0%B8%D1%8F%20%D0%BF%D0%B5%D1%80%D1%81%D0%BE%D0%BD%D0%B0%D0%BB%D0%BE%D0%BC/predprinimatelskaya%20strategiya%20upravleniya%20personalo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212607"/>
            <a:ext cx="1628800" cy="1628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9193947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Давыдова\Desktop\ФОН\bg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19672" y="2133425"/>
            <a:ext cx="516359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0000FF"/>
                </a:solidFill>
              </a:rPr>
              <a:t>Спасибо за внимание!</a:t>
            </a:r>
          </a:p>
          <a:p>
            <a:endParaRPr lang="ru-RU" sz="4000" dirty="0"/>
          </a:p>
        </p:txBody>
      </p:sp>
      <p:pic>
        <p:nvPicPr>
          <p:cNvPr id="4" name="Рисунок 3" descr="C:\Documents and Settings\1\Рабочий стол\Фото на  конукрс\_1_Журавль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3885" y="-28369"/>
            <a:ext cx="650041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&amp;Kcy;&amp;acy;&amp;rcy;&amp;tcy;&amp;icy;&amp;ncy;&amp;kcy;&amp;icy; &amp;pcy;&amp;ocy; &amp;zcy;&amp;acy;&amp;pcy;&amp;rcy;&amp;ocy;&amp;scy;&amp;ucy; &amp;pcy;&amp;acy;&amp;zcy;&amp;lcy;&amp;ycy; &amp;vcy;&amp;iecy;&amp;kcy;&amp;tcy;&amp;ocy;&amp;rcy;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0" b="48125" l="0" r="997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" b="52281"/>
          <a:stretch/>
        </p:blipFill>
        <p:spPr bwMode="auto">
          <a:xfrm>
            <a:off x="5383593" y="3789040"/>
            <a:ext cx="3429000" cy="2836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Давыдова\Desktop\ПРОЕКТЫ ОТЧЕТЫ СЕМИНАРЫ\Буклет на Ярмарку\2 Разворот 1 Управленческий проект\фото дети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662" b="100000" l="488" r="951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7857"/>
          <a:stretch/>
        </p:blipFill>
        <p:spPr bwMode="auto">
          <a:xfrm rot="21199125">
            <a:off x="8076512" y="4430302"/>
            <a:ext cx="1175530" cy="213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1552094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Давыдова\Desktop\ФОН\bg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C:\Documents and Settings\1\Рабочий стол\Фото на  конукрс\_1_Журавль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63885" y="-144016"/>
            <a:ext cx="650041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73808368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Давыдова\Desktop\ФОН\bg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3991" y="44624"/>
            <a:ext cx="62465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Муниципальное дошкольное образовательное учреждение</a:t>
            </a:r>
          </a:p>
          <a:p>
            <a:pPr algn="ctr"/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«Детский сад № 12»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3991" y="1556792"/>
            <a:ext cx="87590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00FF"/>
                </a:solidFill>
              </a:rPr>
              <a:t>Анализ  индивидуальной образовательной ситуация как механизм моделирования вариативной образовательной среды в ДОУ</a:t>
            </a:r>
          </a:p>
        </p:txBody>
      </p:sp>
      <p:pic>
        <p:nvPicPr>
          <p:cNvPr id="5" name="Рисунок 4" descr="C:\Documents and Settings\1\Рабочий стол\Фото на  конукрс\_1_Журавль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62092" y="3399816"/>
            <a:ext cx="1827174" cy="289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&amp;Kcy;&amp;acy;&amp;rcy;&amp;tcy;&amp;icy;&amp;ncy;&amp;kcy;&amp;icy; &amp;pcy;&amp;ocy; &amp;zcy;&amp;acy;&amp;pcy;&amp;rcy;&amp;ocy;&amp;scy;&amp;ucy; &amp;pcy;&amp;acy;&amp;zcy;&amp;lcy;&amp;ycy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3933056"/>
            <a:ext cx="3897782" cy="2360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&amp;Kcy;&amp;acy;&amp;rcy;&amp;tcy;&amp;icy;&amp;ncy;&amp;kcy;&amp;icy; &amp;pcy;&amp;ocy; &amp;zcy;&amp;acy;&amp;pcy;&amp;rcy;&amp;ocy;&amp;scy;&amp;ucy; &amp;pcy;&amp;acy;&amp;zcy;&amp;lcy;&amp;ycy;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64623" b="100000" l="41571" r="8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318" t="64122" r="13048"/>
          <a:stretch/>
        </p:blipFill>
        <p:spPr bwMode="auto">
          <a:xfrm>
            <a:off x="2051720" y="5373216"/>
            <a:ext cx="1442325" cy="672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8672510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Давыдова\Desktop\ФОН\bg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620688" y="85814"/>
            <a:ext cx="8229600" cy="562074"/>
          </a:xfrm>
        </p:spPr>
        <p:txBody>
          <a:bodyPr/>
          <a:lstStyle/>
          <a:p>
            <a:r>
              <a:rPr lang="ru-RU" b="1" dirty="0" smtClean="0">
                <a:solidFill>
                  <a:srgbClr val="0000FF"/>
                </a:solidFill>
                <a:latin typeface="Calibri" panose="020F0502020204030204" pitchFamily="34" charset="0"/>
              </a:rPr>
              <a:t>Актуальность</a:t>
            </a:r>
            <a:endParaRPr lang="ru-RU" b="1" dirty="0">
              <a:solidFill>
                <a:srgbClr val="0000FF"/>
              </a:solidFill>
              <a:latin typeface="Calibri" panose="020F0502020204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052736"/>
            <a:ext cx="8712968" cy="5073427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srgbClr val="000066"/>
                </a:solidFill>
                <a:latin typeface="Calibri" panose="020F0502020204030204" pitchFamily="34" charset="0"/>
              </a:rPr>
              <a:t>Основным направлением реализации государственной программы Российской Федерации «Развитие образования» до 2020 года в сфере дошкольного и общего образования является обеспечение равенства доступа к качественному образованию, обновление его содержания и технологий (с особым вниманием к процессам социализации детей) в соответствии с изменившимися потребностями населения и новыми вызовами социального, культурного, экономического развития. </a:t>
            </a:r>
            <a:endParaRPr lang="ru-RU" sz="2000" b="1" dirty="0" smtClean="0">
              <a:solidFill>
                <a:srgbClr val="000066"/>
              </a:solidFill>
              <a:latin typeface="Calibri" panose="020F050202020403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ru-RU" sz="2000" b="1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Государственная политика в сфере образования, выраженная  во ФГОС ДО направлена на  создание условий развития ребенка, открывающих возможности его позитивной социализации, его личностного развития, развития инициативы и творческих способностей на основе сотрудничества со взрослыми и сверстниками, а также создание развивающей образовательной среды, которая представляет собой систему условий социализации и индивидуализации детей.</a:t>
            </a:r>
            <a:endParaRPr lang="ru-RU" sz="20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9EE50-BCDF-4AC3-A5BC-844B0E3FE623}" type="slidenum">
              <a:rPr lang="ru-RU" altLang="en-US">
                <a:solidFill>
                  <a:srgbClr val="000000"/>
                </a:solidFill>
              </a:rPr>
              <a:pPr/>
              <a:t>6</a:t>
            </a:fld>
            <a:endParaRPr lang="ru-RU" altLang="en-US">
              <a:solidFill>
                <a:srgbClr val="000000"/>
              </a:solidFill>
            </a:endParaRPr>
          </a:p>
        </p:txBody>
      </p:sp>
      <p:pic>
        <p:nvPicPr>
          <p:cNvPr id="6" name="Рисунок 5" descr="C:\Documents and Settings\1\Рабочий стол\Фото на  конукрс\_1_Журавль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44408" y="0"/>
            <a:ext cx="650041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http://gazeta.dp.ua/wp-content/uploads/2013/11/04-130x13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0" b="100000" l="0" r="9846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52320" y="5428144"/>
            <a:ext cx="1025558" cy="1025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7900786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Давыдова\Desktop\ФОН\bg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18972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imob.kz/wp-content/uploads/2012/04/hide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44408" y="5085184"/>
            <a:ext cx="1068653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692696" y="548680"/>
            <a:ext cx="8229600" cy="85010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Проблемы</a:t>
            </a:r>
            <a:endParaRPr lang="ru-RU" sz="3600" b="1" dirty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23528" y="1484784"/>
            <a:ext cx="8229600" cy="500141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000066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Дефицит педагогической компетенции в работе с детьми;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000066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Противоречия между прежней системой управления ДОУ (службы ), которые направлены на развитие всех детей в целом, а сегодня управление должно быть направлено на каждого субъекта образовательной деятельности (дети, педагоги, родители, социум);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000066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Противоречия между современными ценностями культуры человека и приоритетами деятельности ДОУ ( ФГОС ДО);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000066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Социальные партнеры не всегда ориентированы на дошкольников</a:t>
            </a:r>
            <a:endParaRPr lang="ru-RU" sz="2000" b="1" dirty="0">
              <a:solidFill>
                <a:srgbClr val="000066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C:\Documents and Settings\1\Рабочий стол\Фото на  конукрс\_1_Журавль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63885" y="-144016"/>
            <a:ext cx="650041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73215229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Давыдова\Desktop\ФОН\bg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79511" y="1340768"/>
            <a:ext cx="856156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00FF"/>
                </a:solidFill>
              </a:rPr>
              <a:t>Идея проекта</a:t>
            </a:r>
            <a:r>
              <a:rPr lang="ru-RU" sz="2800" dirty="0">
                <a:solidFill>
                  <a:srgbClr val="0000FF"/>
                </a:solidFill>
              </a:rPr>
              <a:t>   </a:t>
            </a:r>
            <a:r>
              <a:rPr lang="ru-RU" sz="2400" b="1" dirty="0">
                <a:solidFill>
                  <a:srgbClr val="000066"/>
                </a:solidFill>
              </a:rPr>
              <a:t>заключается в том, чтобы  </a:t>
            </a:r>
            <a:r>
              <a:rPr lang="ru-RU" sz="2400" b="1" dirty="0" smtClean="0">
                <a:solidFill>
                  <a:srgbClr val="000066"/>
                </a:solidFill>
              </a:rPr>
              <a:t>используя</a:t>
            </a:r>
          </a:p>
          <a:p>
            <a:r>
              <a:rPr lang="ru-RU" sz="2400" b="1" dirty="0" smtClean="0">
                <a:solidFill>
                  <a:srgbClr val="000066"/>
                </a:solidFill>
              </a:rPr>
              <a:t> </a:t>
            </a:r>
            <a:r>
              <a:rPr lang="ru-RU" sz="2400" b="1" dirty="0">
                <a:solidFill>
                  <a:srgbClr val="000066"/>
                </a:solidFill>
              </a:rPr>
              <a:t>механизмы </a:t>
            </a:r>
            <a:r>
              <a:rPr lang="ru-RU" sz="2400" b="1" dirty="0" smtClean="0">
                <a:solidFill>
                  <a:srgbClr val="000066"/>
                </a:solidFill>
              </a:rPr>
              <a:t> </a:t>
            </a:r>
            <a:r>
              <a:rPr lang="ru-RU" sz="2400" b="1" dirty="0">
                <a:solidFill>
                  <a:srgbClr val="000066"/>
                </a:solidFill>
              </a:rPr>
              <a:t>управления,  развивать </a:t>
            </a:r>
            <a:r>
              <a:rPr lang="ru-RU" sz="2400" b="1" dirty="0" smtClean="0">
                <a:solidFill>
                  <a:srgbClr val="000066"/>
                </a:solidFill>
              </a:rPr>
              <a:t>у </a:t>
            </a:r>
            <a:r>
              <a:rPr lang="ru-RU" sz="2400" b="1" dirty="0">
                <a:solidFill>
                  <a:srgbClr val="000066"/>
                </a:solidFill>
              </a:rPr>
              <a:t>педагогов </a:t>
            </a:r>
            <a:r>
              <a:rPr lang="ru-RU" sz="2400" b="1" dirty="0" smtClean="0">
                <a:solidFill>
                  <a:srgbClr val="000066"/>
                </a:solidFill>
              </a:rPr>
              <a:t>компетенции </a:t>
            </a:r>
            <a:r>
              <a:rPr lang="ru-RU" sz="2400" b="1" dirty="0">
                <a:solidFill>
                  <a:srgbClr val="000066"/>
                </a:solidFill>
              </a:rPr>
              <a:t>по созданию  </a:t>
            </a:r>
            <a:r>
              <a:rPr lang="ru-RU" sz="2400" b="1" dirty="0" smtClean="0">
                <a:solidFill>
                  <a:srgbClr val="000066"/>
                </a:solidFill>
              </a:rPr>
              <a:t>вариативной среды , дающей </a:t>
            </a:r>
            <a:r>
              <a:rPr lang="ru-RU" sz="2400" b="1" dirty="0">
                <a:solidFill>
                  <a:srgbClr val="000066"/>
                </a:solidFill>
              </a:rPr>
              <a:t>возможность каждому </a:t>
            </a:r>
            <a:r>
              <a:rPr lang="ru-RU" sz="2400" b="1" dirty="0" smtClean="0">
                <a:solidFill>
                  <a:srgbClr val="000066"/>
                </a:solidFill>
              </a:rPr>
              <a:t>ребенку  </a:t>
            </a:r>
            <a:r>
              <a:rPr lang="ru-RU" sz="2400" b="1" dirty="0">
                <a:solidFill>
                  <a:srgbClr val="000066"/>
                </a:solidFill>
              </a:rPr>
              <a:t>позитивную социализацию.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6704" y="3580796"/>
            <a:ext cx="898939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00FF"/>
                </a:solidFill>
              </a:rPr>
              <a:t>Цель:</a:t>
            </a:r>
            <a:r>
              <a:rPr lang="ru-RU" sz="2800" dirty="0">
                <a:solidFill>
                  <a:srgbClr val="0000FF"/>
                </a:solidFill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</a:rPr>
              <a:t>Сформировать у педагогов компетенции социально-педагогического проектирования как основной  инструментарий развития вариативной среды ДОУ для каждого участника образовательного процесса.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1028" name="Picture 4" descr="&amp;Kcy;&amp;acy;&amp;rcy;&amp;tcy;&amp;icy;&amp;ncy;&amp;kcy;&amp;icy; &amp;pcy;&amp;ocy; &amp;zcy;&amp;acy;&amp;pcy;&amp;rcy;&amp;ocy;&amp;scy;&amp;ucy; &amp;rcy;&amp;iecy;&amp;scy;&amp;ocy;&amp;tscy;&amp;icy;&amp;acy;&amp;lcy;&amp;icy;&amp;zcy;&amp;acy;&amp;tscy;&amp;icy;&amp;yacy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74" b="100000" l="5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61711" y="4797152"/>
            <a:ext cx="2882289" cy="1921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 descr="C:\Documents and Settings\1\Рабочий стол\Фото на  конукрс\_1_Журавль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16055" y="32789"/>
            <a:ext cx="650041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Давыдова\Desktop\ФОН\bg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7859216" cy="5688632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800" b="1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Социализация</a:t>
            </a:r>
            <a:r>
              <a:rPr lang="ru-RU" sz="28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000066"/>
                </a:solidFill>
                <a:latin typeface="+mn-lt"/>
                <a:cs typeface="Times New Roman" panose="02020603050405020304" pitchFamily="18" charset="0"/>
              </a:rPr>
              <a:t>представляет собой последовательное, всестороннее включение ребенка в общество, эмоциональное позитивное усвоение им общественных норм и ценностей, формирование собственной активной позиции личности. </a:t>
            </a:r>
            <a:r>
              <a:rPr lang="ru-RU" sz="2800" b="1" dirty="0" smtClean="0">
                <a:solidFill>
                  <a:srgbClr val="000066"/>
                </a:solidFill>
                <a:latin typeface="+mn-lt"/>
                <a:cs typeface="Times New Roman" panose="02020603050405020304" pitchFamily="18" charset="0"/>
              </a:rPr>
              <a:t> </a:t>
            </a:r>
            <a:br>
              <a:rPr lang="ru-RU" sz="2800" b="1" dirty="0" smtClean="0">
                <a:solidFill>
                  <a:srgbClr val="000066"/>
                </a:solidFill>
                <a:latin typeface="+mn-lt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000066"/>
                </a:solidFill>
                <a:latin typeface="+mn-lt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rgbClr val="000066"/>
                </a:solidFill>
                <a:latin typeface="+mn-lt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Социализация</a:t>
            </a:r>
            <a:r>
              <a:rPr lang="ru-RU" sz="2800" b="1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000066"/>
                </a:solidFill>
                <a:latin typeface="+mn-lt"/>
                <a:cs typeface="Times New Roman" panose="02020603050405020304" pitchFamily="18" charset="0"/>
              </a:rPr>
              <a:t>связана с вхождением ребенка в мир взрослых, причем как в объективный мир отношений, взаимодействия, деятельности, так и в субъективный мир смыслов, правил, норм и ценностей. </a:t>
            </a:r>
            <a:r>
              <a:rPr lang="ru-RU" sz="2800" b="1" dirty="0" smtClean="0">
                <a:solidFill>
                  <a:srgbClr val="000066"/>
                </a:solidFill>
                <a:latin typeface="+mn-lt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rgbClr val="000066"/>
                </a:solidFill>
                <a:latin typeface="+mn-lt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000066"/>
                </a:solidFill>
                <a:latin typeface="+mn-lt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rgbClr val="000066"/>
                </a:solidFill>
                <a:latin typeface="+mn-lt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000066"/>
                </a:solidFill>
                <a:latin typeface="+mn-lt"/>
                <a:cs typeface="Times New Roman" panose="02020603050405020304" pitchFamily="18" charset="0"/>
              </a:rPr>
              <a:t>Посредниками </a:t>
            </a:r>
            <a:r>
              <a:rPr lang="ru-RU" sz="2800" b="1" dirty="0">
                <a:solidFill>
                  <a:srgbClr val="000066"/>
                </a:solidFill>
                <a:latin typeface="+mn-lt"/>
                <a:cs typeface="Times New Roman" panose="02020603050405020304" pitchFamily="18" charset="0"/>
              </a:rPr>
              <a:t>и проводниками социализации для ребенка являются сначала родители, а затем другие значимые взрослые, в первую очередь воспитатели и педагоги.</a:t>
            </a:r>
          </a:p>
        </p:txBody>
      </p:sp>
      <p:pic>
        <p:nvPicPr>
          <p:cNvPr id="4" name="Рисунок 3" descr="C:\Documents and Settings\1\Рабочий стол\Фото на  конукрс\_1_Журавль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97430" y="-99392"/>
            <a:ext cx="650041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082149505"/>
      </p:ext>
    </p:extLst>
  </p:cSld>
  <p:clrMapOvr>
    <a:masterClrMapping/>
  </p:clrMapOvr>
  <p:transition>
    <p:wipe dir="r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edtekhnologii_v_dou">
  <a:themeElements>
    <a:clrScheme name="Оформление по умолчанию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A50021"/>
      </a:hlink>
      <a:folHlink>
        <a:srgbClr val="808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A50021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pedtekhnologii_v_dou">
  <a:themeElements>
    <a:clrScheme name="Оформление по умолчанию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A50021"/>
      </a:hlink>
      <a:folHlink>
        <a:srgbClr val="808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A50021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2241</TotalTime>
  <Words>2506</Words>
  <Application>Microsoft Office PowerPoint</Application>
  <PresentationFormat>Экран (4:3)</PresentationFormat>
  <Paragraphs>454</Paragraphs>
  <Slides>47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47</vt:i4>
      </vt:variant>
    </vt:vector>
  </HeadingPairs>
  <TitlesOfParts>
    <vt:vector size="50" baseType="lpstr">
      <vt:lpstr>Тема Office</vt:lpstr>
      <vt:lpstr>pedtekhnologii_v_dou</vt:lpstr>
      <vt:lpstr>1_pedtekhnologii_v_dou</vt:lpstr>
      <vt:lpstr>Слайд 1</vt:lpstr>
      <vt:lpstr>Слайд 2</vt:lpstr>
      <vt:lpstr>Слайд 3</vt:lpstr>
      <vt:lpstr>    Руководитель проекта: Бушная О.В. , директор МОУ «ГЦРО» </vt:lpstr>
      <vt:lpstr>Слайд 5</vt:lpstr>
      <vt:lpstr>Актуальность</vt:lpstr>
      <vt:lpstr>Проблемы</vt:lpstr>
      <vt:lpstr>Слайд 8</vt:lpstr>
      <vt:lpstr>Социализация представляет собой последовательное, всестороннее включение ребенка в общество, эмоциональное позитивное усвоение им общественных норм и ценностей, формирование собственной активной позиции личности.    Социализация связана с вхождением ребенка в мир взрослых, причем как в объективный мир отношений, взаимодействия, деятельности, так и в субъективный мир смыслов, правил, норм и ценностей.   Посредниками и проводниками социализации для ребенка являются сначала родители, а затем другие значимые взрослые, в первую очередь воспитатели и педагоги.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  </vt:lpstr>
      <vt:lpstr>Слайд 21</vt:lpstr>
      <vt:lpstr>Слайд 22</vt:lpstr>
      <vt:lpstr>Слайд 23</vt:lpstr>
      <vt:lpstr>Слайд 24</vt:lpstr>
      <vt:lpstr>  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Слайд 44</vt:lpstr>
      <vt:lpstr>Слайд 45</vt:lpstr>
      <vt:lpstr>Слайд 46</vt:lpstr>
      <vt:lpstr>Слайд 47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Администратор</cp:lastModifiedBy>
  <cp:revision>181</cp:revision>
  <dcterms:created xsi:type="dcterms:W3CDTF">2016-01-29T17:42:19Z</dcterms:created>
  <dcterms:modified xsi:type="dcterms:W3CDTF">2018-04-15T12:45:53Z</dcterms:modified>
</cp:coreProperties>
</file>